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8"/>
  </p:notesMasterIdLst>
  <p:handoutMasterIdLst>
    <p:handoutMasterId r:id="rId19"/>
  </p:handoutMasterIdLst>
  <p:sldIdLst>
    <p:sldId id="263" r:id="rId4"/>
    <p:sldId id="394" r:id="rId5"/>
    <p:sldId id="361" r:id="rId6"/>
    <p:sldId id="267" r:id="rId7"/>
    <p:sldId id="396" r:id="rId8"/>
    <p:sldId id="404" r:id="rId9"/>
    <p:sldId id="406" r:id="rId10"/>
    <p:sldId id="409" r:id="rId11"/>
    <p:sldId id="399" r:id="rId12"/>
    <p:sldId id="413" r:id="rId13"/>
    <p:sldId id="412" r:id="rId14"/>
    <p:sldId id="410" r:id="rId15"/>
    <p:sldId id="411" r:id="rId16"/>
    <p:sldId id="407" r:id="rId17"/>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04"/>
            <p14:sldId id="406"/>
            <p14:sldId id="409"/>
            <p14:sldId id="399"/>
            <p14:sldId id="413"/>
            <p14:sldId id="412"/>
            <p14:sldId id="410"/>
            <p14:sldId id="411"/>
            <p14:sldId id="4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97A4"/>
    <a:srgbClr val="FF0000"/>
    <a:srgbClr val="7F7F7F"/>
    <a:srgbClr val="FF9C44"/>
    <a:srgbClr val="6DBD6D"/>
    <a:srgbClr val="E35457"/>
    <a:srgbClr val="7C0019"/>
    <a:srgbClr val="2B317C"/>
    <a:srgbClr val="32AE33"/>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43" autoAdjust="0"/>
    <p:restoredTop sz="90104" autoAdjust="0"/>
  </p:normalViewPr>
  <p:slideViewPr>
    <p:cSldViewPr snapToGrid="0">
      <p:cViewPr varScale="1">
        <p:scale>
          <a:sx n="94" d="100"/>
          <a:sy n="94" d="100"/>
        </p:scale>
        <p:origin x="138" y="120"/>
      </p:cViewPr>
      <p:guideLst/>
    </p:cSldViewPr>
  </p:slideViewPr>
  <p:outlineViewPr>
    <p:cViewPr>
      <p:scale>
        <a:sx n="33" d="100"/>
        <a:sy n="33" d="100"/>
      </p:scale>
      <p:origin x="0" y="-3246"/>
    </p:cViewPr>
  </p:outlineViewPr>
  <p:notesTextViewPr>
    <p:cViewPr>
      <p:scale>
        <a:sx n="50" d="100"/>
        <a:sy n="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xmlns=""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xmlns=""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2019/8/1</a:t>
            </a:fld>
            <a:endParaRPr kumimoji="1" lang="ja-JP" altLang="en-US"/>
          </a:p>
        </p:txBody>
      </p:sp>
      <p:sp>
        <p:nvSpPr>
          <p:cNvPr id="4" name="フッター プレースホルダー 3">
            <a:extLst>
              <a:ext uri="{FF2B5EF4-FFF2-40B4-BE49-F238E27FC236}">
                <a16:creationId xmlns:a16="http://schemas.microsoft.com/office/drawing/2014/main" xmlns=""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xmlns=""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2019/8/1</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12</a:t>
            </a:fld>
            <a:endParaRPr kumimoji="1" lang="ja-JP" altLang="en-US"/>
          </a:p>
        </p:txBody>
      </p:sp>
    </p:spTree>
    <p:extLst>
      <p:ext uri="{BB962C8B-B14F-4D97-AF65-F5344CB8AC3E}">
        <p14:creationId xmlns:p14="http://schemas.microsoft.com/office/powerpoint/2010/main" val="1050444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14</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7</a:t>
            </a:fld>
            <a:endParaRPr kumimoji="1" lang="ja-JP" altLang="en-US"/>
          </a:p>
        </p:txBody>
      </p:sp>
    </p:spTree>
    <p:extLst>
      <p:ext uri="{BB962C8B-B14F-4D97-AF65-F5344CB8AC3E}">
        <p14:creationId xmlns:p14="http://schemas.microsoft.com/office/powerpoint/2010/main" val="2430536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3200"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4172001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1354542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2808050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xmlns=""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xmlns=""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xmlns=""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xmlns=""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0" y="3773"/>
            <a:ext cx="9144000" cy="801297"/>
          </a:xfrm>
        </p:spPr>
        <p:txBody>
          <a:bodyPr/>
          <a:lstStyle>
            <a:lvl1pPr algn="ctr">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timing>
    <p:tnLst>
      <p:par>
        <p:cTn id="1" dur="indefinite" restart="never" nodeType="tmRoot"/>
      </p:par>
    </p:tn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xmlns=""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xmlns=""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xmlns=""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xmlns=""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xmlns=""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xmlns=""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xmlns=""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xmlns=""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xmlns=""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xmlns=""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xmlns=""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xmlns=""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4"/>
            <a:ext cx="9144000" cy="783568"/>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pic>
        <p:nvPicPr>
          <p:cNvPr id="11" name="図 10">
            <a:extLst>
              <a:ext uri="{FF2B5EF4-FFF2-40B4-BE49-F238E27FC236}">
                <a16:creationId xmlns:a16="http://schemas.microsoft.com/office/drawing/2014/main" xmlns=""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xmlns=""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xmlns="" id="{7B8703B5-2D04-43C7-A223-FDDD8352EC43}"/>
              </a:ext>
            </a:extLst>
          </p:cNvPr>
          <p:cNvSpPr/>
          <p:nvPr userDrawn="1"/>
        </p:nvSpPr>
        <p:spPr>
          <a:xfrm>
            <a:off x="437726" y="787343"/>
            <a:ext cx="8139744"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bg1">
                  <a:lumMod val="50000"/>
                </a:schemeClr>
              </a:solidFill>
            </a:endParaRPr>
          </a:p>
        </p:txBody>
      </p: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timing>
    <p:tnLst>
      <p:par>
        <p:cTn id="1" dur="indefinite" restart="never" nodeType="tmRoot"/>
      </p:par>
    </p:tnLst>
  </p:timing>
  <p:hf hdr="0" dt="0"/>
  <p:txStyles>
    <p:titleStyle>
      <a:lvl1pPr algn="ctr"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3.jpe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0.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0.xml"/><Relationship Id="rId16"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9.png"/><Relationship Id="rId5" Type="http://schemas.openxmlformats.org/officeDocument/2006/relationships/image" Target="../media/image21.png"/><Relationship Id="rId15" Type="http://schemas.openxmlformats.org/officeDocument/2006/relationships/image" Target="../media/image16.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png"/><Relationship Id="rId14"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3.jpg"/><Relationship Id="rId2" Type="http://schemas.openxmlformats.org/officeDocument/2006/relationships/image" Target="../media/image320.png"/><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2.png"/><Relationship Id="rId2" Type="http://schemas.openxmlformats.org/officeDocument/2006/relationships/notesSlide" Target="../notesSlides/notesSlide11.xml"/><Relationship Id="rId16"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4.mp4"/><Relationship Id="rId7" Type="http://schemas.openxmlformats.org/officeDocument/2006/relationships/image" Target="../media/image1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xml"/><Relationship Id="rId5" Type="http://schemas.openxmlformats.org/officeDocument/2006/relationships/slideLayout" Target="../slideLayouts/slideLayout7.xml"/><Relationship Id="rId10" Type="http://schemas.openxmlformats.org/officeDocument/2006/relationships/image" Target="../media/image13.png"/><Relationship Id="rId4" Type="http://schemas.openxmlformats.org/officeDocument/2006/relationships/video" Target="../media/media4.mp4"/><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a16="http://schemas.microsoft.com/office/drawing/2014/main" xmlns=""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uFill>
                  <a:solidFill>
                    <a:srgbClr val="FF695E"/>
                  </a:solidFill>
                </a:uFill>
                <a:cs typeface="Arial" panose="020B0604020202020204" pitchFamily="34" charset="0"/>
              </a:rPr>
              <a:t>数値シミュレーションによる</a:t>
            </a:r>
            <a:endParaRPr lang="en-US" altLang="ja-JP" sz="3600" b="1" dirty="0">
              <a:uFill>
                <a:solidFill>
                  <a:srgbClr val="FF695E"/>
                </a:solidFill>
              </a:uFill>
              <a:cs typeface="Arial" panose="020B0604020202020204" pitchFamily="34" charset="0"/>
            </a:endParaRPr>
          </a:p>
          <a:p>
            <a:pPr algn="ctr"/>
            <a:r>
              <a:rPr lang="ja-JP" altLang="en-US" sz="3600" b="1" dirty="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xmlns=""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xmlns=""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xmlns=""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5" name="正方形/長方形 14">
            <a:extLst>
              <a:ext uri="{FF2B5EF4-FFF2-40B4-BE49-F238E27FC236}">
                <a16:creationId xmlns:a16="http://schemas.microsoft.com/office/drawing/2014/main" xmlns=""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a16="http://schemas.microsoft.com/office/drawing/2014/main" xmlns=""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a:latin typeface="Arial" panose="020B0604020202020204" pitchFamily="34" charset="0"/>
                <a:cs typeface="Arial" panose="020B0604020202020204" pitchFamily="34" charset="0"/>
              </a:rPr>
              <a:t>化学工学会関東支部横浜大会</a:t>
            </a:r>
            <a:endParaRPr lang="en-US" altLang="ja-JP" sz="1200" dirty="0">
              <a:latin typeface="Arial" panose="020B0604020202020204" pitchFamily="34" charset="0"/>
              <a:cs typeface="Arial" panose="020B0604020202020204" pitchFamily="34" charset="0"/>
            </a:endParaRPr>
          </a:p>
          <a:p>
            <a:pPr algn="r"/>
            <a:r>
              <a:rPr kumimoji="1" lang="ja-JP" altLang="en-US" sz="1200" dirty="0">
                <a:latin typeface="Arial" panose="020B0604020202020204" pitchFamily="34" charset="0"/>
                <a:cs typeface="Arial" panose="020B0604020202020204" pitchFamily="34" charset="0"/>
              </a:rPr>
              <a:t>横浜国立大学</a:t>
            </a:r>
            <a:endParaRPr kumimoji="1" lang="en-US" altLang="ja-JP" sz="1200" dirty="0">
              <a:latin typeface="Arial" panose="020B0604020202020204" pitchFamily="34" charset="0"/>
              <a:cs typeface="Arial" panose="020B0604020202020204" pitchFamily="34" charset="0"/>
            </a:endParaRPr>
          </a:p>
          <a:p>
            <a:pPr algn="r"/>
            <a:r>
              <a:rPr kumimoji="1" lang="en-US" altLang="ja-JP" sz="1200" dirty="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xmlns="" id="{D5FA6F94-9621-4DE6-8AED-5A9B598F3699}"/>
              </a:ext>
            </a:extLst>
          </p:cNvPr>
          <p:cNvSpPr txBox="1"/>
          <p:nvPr/>
        </p:nvSpPr>
        <p:spPr>
          <a:xfrm>
            <a:off x="385486" y="6223916"/>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a16="http://schemas.microsoft.com/office/drawing/2014/main" xmlns=""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xmlns="" id="{EBB9BA03-F82F-4F7D-8A4B-D9019D951B88}"/>
              </a:ext>
            </a:extLst>
          </p:cNvPr>
          <p:cNvSpPr txBox="1"/>
          <p:nvPr/>
        </p:nvSpPr>
        <p:spPr>
          <a:xfrm>
            <a:off x="4046164" y="1480917"/>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床</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部分に設置された下杵の降下により粉末</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充填を促す効果。充填速度の向上のために用いられる。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xmlns=""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9631" y="5004586"/>
            <a:ext cx="1435493" cy="953257"/>
          </a:xfrm>
          <a:prstGeom prst="rect">
            <a:avLst/>
          </a:prstGeom>
        </p:spPr>
      </p:pic>
      <p:pic>
        <p:nvPicPr>
          <p:cNvPr id="11" name="Copyright © 2003 HATA TEKKOSHO CO.,LTD. All rights reserved.">
            <a:hlinkClick r:id="" action="ppaction://media"/>
            <a:extLst>
              <a:ext uri="{FF2B5EF4-FFF2-40B4-BE49-F238E27FC236}">
                <a16:creationId xmlns:a16="http://schemas.microsoft.com/office/drawing/2014/main" xmlns=""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58" r="45138" b="34019"/>
          <a:stretch/>
        </p:blipFill>
        <p:spPr>
          <a:xfrm>
            <a:off x="605586" y="2258233"/>
            <a:ext cx="2369534" cy="2291893"/>
          </a:xfrm>
          <a:prstGeom prst="rect">
            <a:avLst/>
          </a:prstGeom>
          <a:ln w="19050">
            <a:noFill/>
          </a:ln>
        </p:spPr>
      </p:pic>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63440" y="1053944"/>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322837" y="1467651"/>
            <a:ext cx="3593150" cy="523220"/>
          </a:xfrm>
          <a:prstGeom prst="rect">
            <a:avLst/>
          </a:prstGeom>
          <a:noFill/>
        </p:spPr>
        <p:txBody>
          <a:bodyPr wrap="square" rtlCol="0">
            <a:spAutoFit/>
          </a:bodyPr>
          <a:lstStyle/>
          <a:p>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成形のために金型を粉末で満たす工程であり、製品の品質を左右する。</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286836" y="1505567"/>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xmlns="" id="{8EAFFE6F-35E9-014E-8E40-CE5834C74C7A}"/>
              </a:ext>
            </a:extLst>
          </p:cNvPr>
          <p:cNvSpPr txBox="1"/>
          <p:nvPr/>
        </p:nvSpPr>
        <p:spPr>
          <a:xfrm>
            <a:off x="2074514" y="5860149"/>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p>
        </p:txBody>
      </p:sp>
      <p:sp>
        <p:nvSpPr>
          <p:cNvPr id="61" name="テキスト ボックス 60">
            <a:extLst>
              <a:ext uri="{FF2B5EF4-FFF2-40B4-BE49-F238E27FC236}">
                <a16:creationId xmlns:a16="http://schemas.microsoft.com/office/drawing/2014/main" xmlns="" id="{4CB3FBBC-1622-4B4E-B5BD-ABDA3C57AD81}"/>
              </a:ext>
            </a:extLst>
          </p:cNvPr>
          <p:cNvSpPr txBox="1"/>
          <p:nvPr/>
        </p:nvSpPr>
        <p:spPr>
          <a:xfrm>
            <a:off x="378998" y="4843890"/>
            <a:ext cx="3356405" cy="338554"/>
          </a:xfrm>
          <a:prstGeom prst="rect">
            <a:avLst/>
          </a:prstGeom>
          <a:noFill/>
        </p:spPr>
        <p:txBody>
          <a:bodyPr wrap="square" rtlCol="0">
            <a:spAutoFit/>
          </a:bodyPr>
          <a:lstStyle/>
          <a:p>
            <a:pPr algn="ctr"/>
            <a:r>
              <a:rPr lang="en-US" altLang="ja-JP" sz="800" dirty="0">
                <a:solidFill>
                  <a:schemeClr val="bg1">
                    <a:lumMod val="50000"/>
                  </a:schemeClr>
                </a:solidFill>
                <a:latin typeface="Arial" panose="020B0604020202020204" pitchFamily="34" charset="0"/>
                <a:cs typeface="Arial" panose="020B0604020202020204" pitchFamily="34" charset="0"/>
              </a:rPr>
              <a:t>Rotary Tablet Press Machine</a:t>
            </a:r>
          </a:p>
          <a:p>
            <a:pPr algn="ctr"/>
            <a:r>
              <a:rPr lang="en-US" altLang="ja-JP" sz="800" dirty="0">
                <a:solidFill>
                  <a:schemeClr val="bg1">
                    <a:lumMod val="50000"/>
                  </a:schemeClr>
                </a:solidFill>
                <a:latin typeface="Arial" panose="020B0604020202020204" pitchFamily="34" charset="0"/>
                <a:cs typeface="Arial" panose="020B0604020202020204" pitchFamily="34" charset="0"/>
              </a:rPr>
              <a:t>(Copyright © 2003 HATA TEKKOSHO CO.,LTD. All rights reserved.)</a:t>
            </a:r>
            <a:endParaRPr lang="ja-JP" altLang="en-US" sz="800" dirty="0">
              <a:solidFill>
                <a:schemeClr val="bg1">
                  <a:lumMod val="50000"/>
                </a:schemeClr>
              </a:solidFill>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a16="http://schemas.microsoft.com/office/drawing/2014/main" xmlns="" id="{9F61158F-00CB-457E-8228-AF09AF1D6263}"/>
              </a:ext>
            </a:extLst>
          </p:cNvPr>
          <p:cNvSpPr txBox="1"/>
          <p:nvPr/>
        </p:nvSpPr>
        <p:spPr>
          <a:xfrm>
            <a:off x="3821543" y="1072882"/>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xmlns="" id="{77C5E7A6-F3E0-4A25-8427-7628122BFC25}"/>
              </a:ext>
            </a:extLst>
          </p:cNvPr>
          <p:cNvSpPr/>
          <p:nvPr/>
        </p:nvSpPr>
        <p:spPr>
          <a:xfrm>
            <a:off x="4010164" y="150038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23" name="正方形/長方形 22">
            <a:extLst>
              <a:ext uri="{FF2B5EF4-FFF2-40B4-BE49-F238E27FC236}">
                <a16:creationId xmlns:a16="http://schemas.microsoft.com/office/drawing/2014/main" xmlns=""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a16="http://schemas.microsoft.com/office/drawing/2014/main" xmlns="" id="{EBB9BA03-F82F-4F7D-8A4B-D9019D951B88}"/>
              </a:ext>
            </a:extLst>
          </p:cNvPr>
          <p:cNvSpPr txBox="1"/>
          <p:nvPr/>
        </p:nvSpPr>
        <p:spPr>
          <a:xfrm>
            <a:off x="4379623" y="2968258"/>
            <a:ext cx="4354956"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降下によって下杵と</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粉末の間</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に隙間ができ、その領域に負圧が発生すること</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a16="http://schemas.microsoft.com/office/drawing/2014/main" xmlns="" id="{D8C0B001-A0D6-A14F-A918-6EE4BF3F64D0}"/>
              </a:ext>
            </a:extLst>
          </p:cNvPr>
          <p:cNvSpPr txBox="1"/>
          <p:nvPr/>
        </p:nvSpPr>
        <p:spPr>
          <a:xfrm>
            <a:off x="4252311" y="2506593"/>
            <a:ext cx="4730344"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下杵上部に負圧の発生が確認</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xmlns="" id="{51E3F494-DFEB-4B7B-BF5D-6DC364459FDF}"/>
              </a:ext>
            </a:extLst>
          </p:cNvPr>
          <p:cNvSpPr/>
          <p:nvPr/>
        </p:nvSpPr>
        <p:spPr>
          <a:xfrm>
            <a:off x="4337814" y="3004988"/>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テキスト ボックス 25">
            <a:extLst>
              <a:ext uri="{FF2B5EF4-FFF2-40B4-BE49-F238E27FC236}">
                <a16:creationId xmlns:a16="http://schemas.microsoft.com/office/drawing/2014/main" xmlns="" id="{2DFC3633-BC81-47E0-B028-6FEFC1104494}"/>
              </a:ext>
            </a:extLst>
          </p:cNvPr>
          <p:cNvSpPr txBox="1"/>
          <p:nvPr/>
        </p:nvSpPr>
        <p:spPr>
          <a:xfrm>
            <a:off x="4379623" y="4629951"/>
            <a:ext cx="4449895"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降下が粉末に作用する原理が詳細に明らかになっていない。</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そのため、充填速度の最適化が難しい。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xmlns="" id="{974C79EA-8A63-4D4B-8A89-C03D922E2A75}"/>
              </a:ext>
            </a:extLst>
          </p:cNvPr>
          <p:cNvSpPr/>
          <p:nvPr/>
        </p:nvSpPr>
        <p:spPr>
          <a:xfrm>
            <a:off x="4333905" y="4675561"/>
            <a:ext cx="36000" cy="64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a16="http://schemas.microsoft.com/office/drawing/2014/main" xmlns="" id="{7698C3BB-716A-AE45-89BB-89A7A0FA5B91}"/>
              </a:ext>
            </a:extLst>
          </p:cNvPr>
          <p:cNvSpPr txBox="1"/>
          <p:nvPr/>
        </p:nvSpPr>
        <p:spPr>
          <a:xfrm>
            <a:off x="4247951" y="4183556"/>
            <a:ext cx="4734704"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詳細な作用原理が明らかでない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 name="テキスト ボックス 4"/>
          <p:cNvSpPr txBox="1"/>
          <p:nvPr/>
        </p:nvSpPr>
        <p:spPr>
          <a:xfrm>
            <a:off x="3989823" y="3823807"/>
            <a:ext cx="1066063" cy="369332"/>
          </a:xfrm>
          <a:prstGeom prst="rect">
            <a:avLst/>
          </a:prstGeom>
          <a:noFill/>
        </p:spPr>
        <p:txBody>
          <a:bodyPr wrap="squar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問題点</a:t>
            </a:r>
          </a:p>
        </p:txBody>
      </p:sp>
      <p:sp>
        <p:nvSpPr>
          <p:cNvPr id="2" name="正方形/長方形 1"/>
          <p:cNvSpPr/>
          <p:nvPr/>
        </p:nvSpPr>
        <p:spPr>
          <a:xfrm>
            <a:off x="1122494" y="3404179"/>
            <a:ext cx="1095272" cy="10974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3989823" y="2152905"/>
            <a:ext cx="1227514" cy="369332"/>
          </a:xfrm>
          <a:prstGeom prst="rect">
            <a:avLst/>
          </a:prstGeom>
          <a:noFill/>
        </p:spPr>
        <p:txBody>
          <a:bodyPr wrap="square" rtlCol="0">
            <a:spAutoFit/>
          </a:bodyPr>
          <a:lstStyle/>
          <a:p>
            <a:r>
              <a:rPr kumimoji="1" lang="ja-JP" altLang="en-US" dirty="0" smtClean="0">
                <a:solidFill>
                  <a:srgbClr val="3F97A4"/>
                </a:solidFill>
                <a:latin typeface="メイリオ" panose="020B0604030504040204" pitchFamily="50" charset="-128"/>
                <a:ea typeface="メイリオ" panose="020B0604030504040204" pitchFamily="50" charset="-128"/>
              </a:rPr>
              <a:t>先行研究</a:t>
            </a:r>
            <a:endParaRPr kumimoji="1" lang="ja-JP" altLang="en-US" dirty="0">
              <a:solidFill>
                <a:srgbClr val="3F97A4"/>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47420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ja-JP" altLang="en-US" dirty="0"/>
              <a:t> 本研究の目的</a:t>
            </a:r>
            <a:endParaRPr kumimoji="1" lang="ja-JP" altLang="en-US" dirty="0"/>
          </a:p>
        </p:txBody>
      </p:sp>
      <p:sp>
        <p:nvSpPr>
          <p:cNvPr id="20" name="テキスト ボックス 19">
            <a:extLst>
              <a:ext uri="{FF2B5EF4-FFF2-40B4-BE49-F238E27FC236}">
                <a16:creationId xmlns:a16="http://schemas.microsoft.com/office/drawing/2014/main" xmlns="" id="{219E252F-03A8-42CE-878E-AC551457500E}"/>
              </a:ext>
            </a:extLst>
          </p:cNvPr>
          <p:cNvSpPr txBox="1"/>
          <p:nvPr/>
        </p:nvSpPr>
        <p:spPr>
          <a:xfrm>
            <a:off x="681746" y="4647131"/>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数値シミュレーションを用いて吸引効果の作用メカニズムを明らかにする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xmlns="" id="{7698C3BB-716A-AE45-89BB-89A7A0FA5B91}"/>
              </a:ext>
            </a:extLst>
          </p:cNvPr>
          <p:cNvSpPr txBox="1"/>
          <p:nvPr/>
        </p:nvSpPr>
        <p:spPr>
          <a:xfrm>
            <a:off x="146149" y="4050906"/>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xmlns="" id="{7698C3BB-716A-AE45-89BB-89A7A0FA5B91}"/>
              </a:ext>
            </a:extLst>
          </p:cNvPr>
          <p:cNvSpPr txBox="1"/>
          <p:nvPr/>
        </p:nvSpPr>
        <p:spPr>
          <a:xfrm>
            <a:off x="146150" y="1160575"/>
            <a:ext cx="359183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実験では分析が困難</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xmlns="" id="{2DFC3633-BC81-47E0-B028-6FEFC1104494}"/>
              </a:ext>
            </a:extLst>
          </p:cNvPr>
          <p:cNvSpPr txBox="1"/>
          <p:nvPr/>
        </p:nvSpPr>
        <p:spPr>
          <a:xfrm>
            <a:off x="446869" y="1670389"/>
            <a:ext cx="5520751" cy="738664"/>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・内部の挙動がわからない</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センサの設置により粒子の動きが変わってしまう</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・任意の下杵降下速度を設定することが困難</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xmlns="" id="{974C79EA-8A63-4D4B-8A89-C03D922E2A75}"/>
              </a:ext>
            </a:extLst>
          </p:cNvPr>
          <p:cNvSpPr/>
          <p:nvPr/>
        </p:nvSpPr>
        <p:spPr>
          <a:xfrm>
            <a:off x="410869" y="1718873"/>
            <a:ext cx="36000" cy="64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a16="http://schemas.microsoft.com/office/drawing/2014/main" xmlns="" id="{EBB9BA03-F82F-4F7D-8A4B-D9019D951B88}"/>
              </a:ext>
            </a:extLst>
          </p:cNvPr>
          <p:cNvSpPr txBox="1"/>
          <p:nvPr/>
        </p:nvSpPr>
        <p:spPr>
          <a:xfrm>
            <a:off x="446869" y="2960499"/>
            <a:ext cx="6173007" cy="738664"/>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・箇所、状態によらず観測可能</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センサの設置が不要で、あらゆるパラメータを確認できる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・下杵の降下速度を任意の値に設定することができる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2" name="テキスト ボックス 31">
            <a:extLst>
              <a:ext uri="{FF2B5EF4-FFF2-40B4-BE49-F238E27FC236}">
                <a16:creationId xmlns:a16="http://schemas.microsoft.com/office/drawing/2014/main" xmlns="" id="{D8C0B001-A0D6-A14F-A918-6EE4BF3F64D0}"/>
              </a:ext>
            </a:extLst>
          </p:cNvPr>
          <p:cNvSpPr txBox="1"/>
          <p:nvPr/>
        </p:nvSpPr>
        <p:spPr>
          <a:xfrm>
            <a:off x="146149" y="2498834"/>
            <a:ext cx="6473727"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数値シミュレーションなら分析が容易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3" name="正方形/長方形 32">
            <a:extLst>
              <a:ext uri="{FF2B5EF4-FFF2-40B4-BE49-F238E27FC236}">
                <a16:creationId xmlns:a16="http://schemas.microsoft.com/office/drawing/2014/main" xmlns="" id="{51E3F494-DFEB-4B7B-BF5D-6DC364459FDF}"/>
              </a:ext>
            </a:extLst>
          </p:cNvPr>
          <p:cNvSpPr/>
          <p:nvPr/>
        </p:nvSpPr>
        <p:spPr>
          <a:xfrm>
            <a:off x="410869" y="2997229"/>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340" y="1120733"/>
            <a:ext cx="2624501" cy="2624501"/>
          </a:xfrm>
          <a:prstGeom prst="rect">
            <a:avLst/>
          </a:prstGeom>
        </p:spPr>
      </p:pic>
    </p:spTree>
    <p:extLst>
      <p:ext uri="{BB962C8B-B14F-4D97-AF65-F5344CB8AC3E}">
        <p14:creationId xmlns:p14="http://schemas.microsoft.com/office/powerpoint/2010/main" val="352230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右矢印 2"/>
          <p:cNvSpPr/>
          <p:nvPr/>
        </p:nvSpPr>
        <p:spPr>
          <a:xfrm rot="21275060">
            <a:off x="694075" y="4296511"/>
            <a:ext cx="3452439" cy="39656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t="88205"/>
          <a:stretch/>
        </p:blipFill>
        <p:spPr>
          <a:xfrm>
            <a:off x="5030652" y="3722820"/>
            <a:ext cx="4020624" cy="474237"/>
          </a:xfrm>
          <a:prstGeom prst="rect">
            <a:avLst/>
          </a:prstGeom>
        </p:spPr>
      </p:pic>
      <p:sp>
        <p:nvSpPr>
          <p:cNvPr id="40" name="右矢印 39"/>
          <p:cNvSpPr/>
          <p:nvPr/>
        </p:nvSpPr>
        <p:spPr>
          <a:xfrm rot="214466">
            <a:off x="5589380" y="4208834"/>
            <a:ext cx="3452439" cy="411148"/>
          </a:xfrm>
          <a:prstGeom prst="rightArrow">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6081339" y="4746432"/>
            <a:ext cx="2317690" cy="461665"/>
          </a:xfrm>
          <a:prstGeom prst="rect">
            <a:avLst/>
          </a:prstGeom>
          <a:noFill/>
        </p:spPr>
        <p:txBody>
          <a:bodyPr wrap="square" rtlCol="0">
            <a:spAutoFit/>
          </a:bodyPr>
          <a:lstStyle/>
          <a:p>
            <a:r>
              <a:rPr kumimoji="1" lang="ja-JP" altLang="en-US" sz="2400" dirty="0"/>
              <a:t>流入量が落ちる</a:t>
            </a:r>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b="34055"/>
          <a:stretch/>
        </p:blipFill>
        <p:spPr>
          <a:xfrm>
            <a:off x="5020397" y="1040481"/>
            <a:ext cx="4057392" cy="2682339"/>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601" y="1001435"/>
            <a:ext cx="481037" cy="240519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4518019" y="3392858"/>
            <a:ext cx="557619" cy="1886613"/>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2703" y="1096806"/>
            <a:ext cx="792000" cy="792000"/>
          </a:xfrm>
          <a:prstGeom prst="rect">
            <a:avLst/>
          </a:prstGeom>
        </p:spPr>
      </p:pic>
      <p:pic>
        <p:nvPicPr>
          <p:cNvPr id="17" name="図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74953" y="1080521"/>
            <a:ext cx="792000" cy="792000"/>
          </a:xfrm>
          <a:prstGeom prst="rect">
            <a:avLst/>
          </a:prstGeom>
        </p:spPr>
      </p:pic>
      <p:pic>
        <p:nvPicPr>
          <p:cNvPr id="18" name="図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6692" y="1080521"/>
            <a:ext cx="792000" cy="792000"/>
          </a:xfrm>
          <a:prstGeom prst="rect">
            <a:avLst/>
          </a:prstGeom>
        </p:spPr>
      </p:pic>
      <p:pic>
        <p:nvPicPr>
          <p:cNvPr id="19" name="図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431" y="1089925"/>
            <a:ext cx="792000" cy="792000"/>
          </a:xfrm>
          <a:prstGeom prst="rect">
            <a:avLst/>
          </a:prstGeom>
        </p:spPr>
      </p:pic>
      <p:pic>
        <p:nvPicPr>
          <p:cNvPr id="20" name="図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2703" y="2437866"/>
            <a:ext cx="792000" cy="792000"/>
          </a:xfrm>
          <a:prstGeom prst="rect">
            <a:avLst/>
          </a:prstGeom>
        </p:spPr>
      </p:pic>
      <p:pic>
        <p:nvPicPr>
          <p:cNvPr id="21" name="図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74953" y="2437866"/>
            <a:ext cx="792000" cy="792000"/>
          </a:xfrm>
          <a:prstGeom prst="rect">
            <a:avLst/>
          </a:prstGeom>
        </p:spPr>
      </p:pic>
      <p:pic>
        <p:nvPicPr>
          <p:cNvPr id="24" name="図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7350" y="2443965"/>
            <a:ext cx="792000" cy="792000"/>
          </a:xfrm>
          <a:prstGeom prst="rect">
            <a:avLst/>
          </a:prstGeom>
        </p:spPr>
      </p:pic>
      <p:pic>
        <p:nvPicPr>
          <p:cNvPr id="26" name="図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6610" y="2443965"/>
            <a:ext cx="792000" cy="792000"/>
          </a:xfrm>
          <a:prstGeom prst="rect">
            <a:avLst/>
          </a:prstGeom>
        </p:spPr>
      </p:pic>
      <p:pic>
        <p:nvPicPr>
          <p:cNvPr id="28" name="図 27"/>
          <p:cNvPicPr>
            <a:picLocks noChangeAspect="1"/>
          </p:cNvPicPr>
          <p:nvPr/>
        </p:nvPicPr>
        <p:blipFill rotWithShape="1">
          <a:blip r:embed="rId15" cstate="print">
            <a:extLst>
              <a:ext uri="{28A0092B-C50C-407E-A947-70E740481C1C}">
                <a14:useLocalDpi xmlns:a14="http://schemas.microsoft.com/office/drawing/2010/main" val="0"/>
              </a:ext>
            </a:extLst>
          </a:blip>
          <a:srcRect l="3958" t="396" r="33671" b="-396"/>
          <a:stretch/>
        </p:blipFill>
        <p:spPr>
          <a:xfrm>
            <a:off x="93402" y="1040481"/>
            <a:ext cx="478768" cy="1919029"/>
          </a:xfrm>
          <a:prstGeom prst="rect">
            <a:avLst/>
          </a:prstGeom>
        </p:spPr>
      </p:pic>
      <p:sp>
        <p:nvSpPr>
          <p:cNvPr id="29" name="テキスト ボックス 28"/>
          <p:cNvSpPr txBox="1"/>
          <p:nvPr/>
        </p:nvSpPr>
        <p:spPr>
          <a:xfrm>
            <a:off x="730239" y="1918681"/>
            <a:ext cx="3458093"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流体抗力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0" name="テキスト ボックス 29"/>
          <p:cNvSpPr txBox="1"/>
          <p:nvPr/>
        </p:nvSpPr>
        <p:spPr>
          <a:xfrm>
            <a:off x="696610" y="3758720"/>
            <a:ext cx="842514"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31" name="テキスト ボックス 30"/>
          <p:cNvSpPr txBox="1"/>
          <p:nvPr/>
        </p:nvSpPr>
        <p:spPr>
          <a:xfrm>
            <a:off x="1551513" y="3758719"/>
            <a:ext cx="842357"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2441917"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3" name="テキスト ボックス 32"/>
          <p:cNvSpPr txBox="1"/>
          <p:nvPr/>
        </p:nvSpPr>
        <p:spPr>
          <a:xfrm>
            <a:off x="3302596"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4" name="テキスト ボックス 33"/>
          <p:cNvSpPr txBox="1"/>
          <p:nvPr/>
        </p:nvSpPr>
        <p:spPr>
          <a:xfrm>
            <a:off x="672777" y="3324857"/>
            <a:ext cx="3476272"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6" name="テキスト ボックス 35"/>
          <p:cNvSpPr txBox="1"/>
          <p:nvPr/>
        </p:nvSpPr>
        <p:spPr>
          <a:xfrm>
            <a:off x="1194628" y="4746432"/>
            <a:ext cx="2317690" cy="461665"/>
          </a:xfrm>
          <a:prstGeom prst="rect">
            <a:avLst/>
          </a:prstGeom>
          <a:noFill/>
        </p:spPr>
        <p:txBody>
          <a:bodyPr wrap="square" rtlCol="0">
            <a:spAutoFit/>
          </a:bodyPr>
          <a:lstStyle/>
          <a:p>
            <a:r>
              <a:rPr kumimoji="1" lang="ja-JP" altLang="en-US" sz="2400" dirty="0"/>
              <a:t>流入量があがる</a:t>
            </a:r>
          </a:p>
        </p:txBody>
      </p:sp>
      <p:sp>
        <p:nvSpPr>
          <p:cNvPr id="4" name="正方形/長方形 3"/>
          <p:cNvSpPr/>
          <p:nvPr/>
        </p:nvSpPr>
        <p:spPr>
          <a:xfrm>
            <a:off x="0" y="796603"/>
            <a:ext cx="9144001" cy="5486209"/>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38" name="テキスト ボックス 37"/>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
        <p:nvSpPr>
          <p:cNvPr id="9" name="正方形/長方形 8"/>
          <p:cNvSpPr/>
          <p:nvPr/>
        </p:nvSpPr>
        <p:spPr>
          <a:xfrm>
            <a:off x="-3" y="5418574"/>
            <a:ext cx="9144002" cy="81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a16="http://schemas.microsoft.com/office/drawing/2014/main" xmlns="" id="{F75BD82B-1F2C-8D48-ABC6-4DCF09391D73}"/>
              </a:ext>
            </a:extLst>
          </p:cNvPr>
          <p:cNvSpPr/>
          <p:nvPr/>
        </p:nvSpPr>
        <p:spPr>
          <a:xfrm rot="16200000">
            <a:off x="353748" y="559996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868764" y="5708371"/>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下杵の降下速度に対して充填完了時間は極小値をとる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xmlns="" id="{6671A14C-2EB4-ED4F-B073-02F55E9E104C}"/>
              </a:ext>
            </a:extLst>
          </p:cNvPr>
          <p:cNvSpPr/>
          <p:nvPr/>
        </p:nvSpPr>
        <p:spPr>
          <a:xfrm>
            <a:off x="7695393" y="542553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048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9" grpId="0" animBg="1"/>
      <p:bldP spid="23" grpId="0" animBg="1"/>
      <p:bldP spid="25" grpId="0"/>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 </a:t>
            </a:r>
            <a:r>
              <a:rPr kumimoji="1" lang="ja-JP" altLang="en-US" dirty="0"/>
              <a:t>解析手法</a:t>
            </a:r>
          </a:p>
        </p:txBody>
      </p:sp>
      <p:sp>
        <p:nvSpPr>
          <p:cNvPr id="3" name="テキスト ボックス 2">
            <a:extLst>
              <a:ext uri="{FF2B5EF4-FFF2-40B4-BE49-F238E27FC236}">
                <a16:creationId xmlns:a16="http://schemas.microsoft.com/office/drawing/2014/main" xmlns="" id="{9F61158F-00CB-457E-8228-AF09AF1D6263}"/>
              </a:ext>
            </a:extLst>
          </p:cNvPr>
          <p:cNvSpPr txBox="1"/>
          <p:nvPr/>
        </p:nvSpPr>
        <p:spPr>
          <a:xfrm>
            <a:off x="517928" y="1212681"/>
            <a:ext cx="6085653" cy="461665"/>
          </a:xfrm>
          <a:prstGeom prst="rect">
            <a:avLst/>
          </a:prstGeom>
          <a:noFill/>
        </p:spPr>
        <p:txBody>
          <a:bodyPr wrap="square" rtlCol="0">
            <a:spAutoFit/>
          </a:bodyPr>
          <a:lstStyle/>
          <a:p>
            <a:r>
              <a:rPr lang="en-US" altLang="ja-JP" sz="24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24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a:extLst>
              <a:ext uri="{FF2B5EF4-FFF2-40B4-BE49-F238E27FC236}">
                <a16:creationId xmlns:a16="http://schemas.microsoft.com/office/drawing/2014/main" xmlns="" id="{815C6898-2017-4BB8-8EB9-16B78A01BCF2}"/>
              </a:ext>
            </a:extLst>
          </p:cNvPr>
          <p:cNvSpPr txBox="1"/>
          <p:nvPr/>
        </p:nvSpPr>
        <p:spPr>
          <a:xfrm>
            <a:off x="663536" y="2354043"/>
            <a:ext cx="3138867"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DEM</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離散要素法</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xmlns="" id="{F56231B6-9C16-4223-A7E9-60416FF4776A}"/>
                  </a:ext>
                </a:extLst>
              </p:cNvPr>
              <p:cNvSpPr/>
              <p:nvPr/>
            </p:nvSpPr>
            <p:spPr>
              <a:xfrm>
                <a:off x="860318" y="2645372"/>
                <a:ext cx="3898407" cy="48365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050" i="1">
                          <a:latin typeface="Cambria Math" panose="02040503050406030204" pitchFamily="18" charset="0"/>
                          <a:ea typeface="Cambria Math" panose="02040503050406030204" pitchFamily="18" charset="0"/>
                        </a:rPr>
                        <m:t>𝑚</m:t>
                      </m:r>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𝒗</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nary>
                        <m:naryPr>
                          <m:chr m:val="∑"/>
                          <m:subHide m:val="on"/>
                          <m:supHide m:val="on"/>
                          <m:ctrlPr>
                            <a:rPr lang="ja-JP" altLang="en-US" sz="1050" i="1">
                              <a:latin typeface="Cambria Math" panose="02040503050406030204" pitchFamily="18" charset="0"/>
                            </a:rPr>
                          </m:ctrlPr>
                        </m:naryPr>
                        <m:sub/>
                        <m:sup/>
                        <m:e>
                          <m:sSub>
                            <m:sSubPr>
                              <m:ctrlPr>
                                <a:rPr lang="en-US" altLang="ja-JP" sz="1050" b="1" i="1">
                                  <a:latin typeface="Cambria Math" panose="02040503050406030204" pitchFamily="18" charset="0"/>
                                  <a:ea typeface="Cambria Math" panose="02040503050406030204" pitchFamily="18" charset="0"/>
                                </a:rPr>
                              </m:ctrlPr>
                            </m:sSubPr>
                            <m:e>
                              <m:r>
                                <a:rPr lang="en-US" altLang="ja-JP" sz="1050" b="1" i="1">
                                  <a:latin typeface="Cambria Math" panose="02040503050406030204" pitchFamily="18" charset="0"/>
                                  <a:ea typeface="Cambria Math" panose="02040503050406030204" pitchFamily="18" charset="0"/>
                                </a:rPr>
                                <m:t>𝑭</m:t>
                              </m:r>
                            </m:e>
                            <m:sub>
                              <m:r>
                                <a:rPr lang="en-US" altLang="ja-JP" sz="1050" b="1" i="1">
                                  <a:latin typeface="Cambria Math" panose="02040503050406030204" pitchFamily="18" charset="0"/>
                                  <a:ea typeface="Cambria Math" panose="02040503050406030204" pitchFamily="18" charset="0"/>
                                </a:rPr>
                                <m:t>𝑪</m:t>
                              </m:r>
                            </m:sub>
                          </m:sSub>
                        </m:e>
                      </m:nary>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b="1" i="1">
                              <a:latin typeface="Cambria Math" panose="02040503050406030204" pitchFamily="18" charset="0"/>
                            </a:rPr>
                            <m:t>𝒇</m:t>
                          </m:r>
                        </m:e>
                        <m:sub>
                          <m:r>
                            <a:rPr lang="en-US" altLang="ja-JP" sz="1050" i="1">
                              <a:latin typeface="Cambria Math" panose="02040503050406030204" pitchFamily="18" charset="0"/>
                              <a:ea typeface="Cambria Math" panose="02040503050406030204" pitchFamily="18" charset="0"/>
                            </a:rPr>
                            <m:t>𝑑</m:t>
                          </m:r>
                        </m:sub>
                      </m:sSub>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i="1">
                              <a:latin typeface="Cambria Math" panose="02040503050406030204" pitchFamily="18" charset="0"/>
                            </a:rPr>
                            <m:t>𝑉</m:t>
                          </m:r>
                        </m:e>
                        <m:sub>
                          <m:r>
                            <a:rPr lang="en-US" altLang="ja-JP" sz="1050" i="1">
                              <a:latin typeface="Cambria Math" panose="02040503050406030204" pitchFamily="18" charset="0"/>
                              <a:ea typeface="Cambria Math" panose="02040503050406030204" pitchFamily="18" charset="0"/>
                            </a:rPr>
                            <m:t>𝑠</m:t>
                          </m:r>
                        </m:sub>
                      </m:sSub>
                      <m:r>
                        <a:rPr lang="ja-JP" altLang="en-US" sz="1050">
                          <a:latin typeface="Cambria Math" panose="02040503050406030204" pitchFamily="18" charset="0"/>
                        </a:rPr>
                        <m:t>𝛻</m:t>
                      </m:r>
                      <m:r>
                        <a:rPr lang="ja-JP" altLang="en-US" sz="1050" i="1">
                          <a:latin typeface="Cambria Math" panose="02040503050406030204" pitchFamily="18" charset="0"/>
                        </a:rPr>
                        <m:t>𝑝</m:t>
                      </m:r>
                      <m:r>
                        <a:rPr lang="ja-JP" altLang="en-US" sz="1050">
                          <a:latin typeface="Cambria Math" panose="02040503050406030204" pitchFamily="18" charset="0"/>
                        </a:rPr>
                        <m:t>+</m:t>
                      </m:r>
                      <m:r>
                        <a:rPr lang="en-US" altLang="ja-JP" sz="1050" i="1">
                          <a:latin typeface="Cambria Math" panose="02040503050406030204" pitchFamily="18" charset="0"/>
                          <a:ea typeface="Cambria Math" panose="02040503050406030204" pitchFamily="18" charset="0"/>
                        </a:rPr>
                        <m:t>𝑚</m:t>
                      </m:r>
                      <m:r>
                        <a:rPr lang="ja-JP" altLang="en-US" sz="1050" b="1" i="1">
                          <a:latin typeface="Cambria Math" panose="02040503050406030204" pitchFamily="18" charset="0"/>
                        </a:rPr>
                        <m:t>𝒈</m:t>
                      </m:r>
                    </m:oMath>
                  </m:oMathPara>
                </a14:m>
                <a:endParaRPr lang="ja-JP" altLang="en-US" sz="1050" dirty="0">
                  <a:latin typeface="Cambria Math" panose="02040503050406030204" pitchFamily="18" charset="0"/>
                </a:endParaRPr>
              </a:p>
            </p:txBody>
          </p:sp>
        </mc:Choice>
        <mc:Fallback xmlns="">
          <p:sp>
            <p:nvSpPr>
              <p:cNvPr id="7" name="正方形/長方形 6">
                <a:extLst>
                  <a:ext uri="{FF2B5EF4-FFF2-40B4-BE49-F238E27FC236}">
                    <a16:creationId xmlns:a16="http://schemas.microsoft.com/office/drawing/2014/main" xmlns:a14="http://schemas.microsoft.com/office/drawing/2010/main" xmlns="" id="{F56231B6-9C16-4223-A7E9-60416FF4776A}"/>
                  </a:ext>
                </a:extLst>
              </p:cNvPr>
              <p:cNvSpPr>
                <a:spLocks noRot="1" noChangeAspect="1" noMove="1" noResize="1" noEditPoints="1" noAdjustHandles="1" noChangeArrowheads="1" noChangeShapeType="1" noTextEdit="1"/>
              </p:cNvSpPr>
              <p:nvPr/>
            </p:nvSpPr>
            <p:spPr>
              <a:xfrm>
                <a:off x="860318" y="2645372"/>
                <a:ext cx="3898407" cy="483659"/>
              </a:xfrm>
              <a:prstGeom prst="rect">
                <a:avLst/>
              </a:prstGeom>
              <a:blipFill rotWithShape="0">
                <a:blip r:embed="rId2"/>
                <a:stretch>
                  <a:fillRect t="-113924" b="-159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xmlns="" id="{EAEA4957-EF9E-474D-98E3-1F1E133CCF7F}"/>
                  </a:ext>
                </a:extLst>
              </p:cNvPr>
              <p:cNvSpPr/>
              <p:nvPr/>
            </p:nvSpPr>
            <p:spPr>
              <a:xfrm>
                <a:off x="860317" y="3087774"/>
                <a:ext cx="658578" cy="399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𝝎</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f>
                        <m:fPr>
                          <m:ctrlPr>
                            <a:rPr lang="ja-JP" altLang="en-US" sz="1050" i="1">
                              <a:latin typeface="Cambria Math" panose="02040503050406030204" pitchFamily="18" charset="0"/>
                            </a:rPr>
                          </m:ctrlPr>
                        </m:fPr>
                        <m:num>
                          <m:r>
                            <a:rPr lang="en-US" altLang="ja-JP" sz="1050" b="1" i="1">
                              <a:latin typeface="Cambria Math" panose="02040503050406030204" pitchFamily="18" charset="0"/>
                              <a:ea typeface="Cambria Math" panose="02040503050406030204" pitchFamily="18" charset="0"/>
                            </a:rPr>
                            <m:t>𝑻</m:t>
                          </m:r>
                        </m:num>
                        <m:den>
                          <m:r>
                            <a:rPr lang="en-US" altLang="ja-JP" sz="1050" i="1">
                              <a:latin typeface="Cambria Math" panose="02040503050406030204" pitchFamily="18" charset="0"/>
                              <a:ea typeface="Cambria Math" panose="02040503050406030204" pitchFamily="18" charset="0"/>
                            </a:rPr>
                            <m:t>𝐼</m:t>
                          </m:r>
                        </m:den>
                      </m:f>
                    </m:oMath>
                  </m:oMathPara>
                </a14:m>
                <a:endParaRPr lang="ja-JP" altLang="en-US" sz="1050" dirty="0">
                  <a:latin typeface="Cambria Math" panose="02040503050406030204" pitchFamily="18" charset="0"/>
                </a:endParaRPr>
              </a:p>
            </p:txBody>
          </p:sp>
        </mc:Choice>
        <mc:Fallback xmlns="">
          <p:sp>
            <p:nvSpPr>
              <p:cNvPr id="8" name="正方形/長方形 7">
                <a:extLst>
                  <a:ext uri="{FF2B5EF4-FFF2-40B4-BE49-F238E27FC236}">
                    <a16:creationId xmlns:a16="http://schemas.microsoft.com/office/drawing/2014/main" xmlns:a14="http://schemas.microsoft.com/office/drawing/2010/main" xmlns="" id="{EAEA4957-EF9E-474D-98E3-1F1E133CCF7F}"/>
                  </a:ext>
                </a:extLst>
              </p:cNvPr>
              <p:cNvSpPr>
                <a:spLocks noRot="1" noChangeAspect="1" noMove="1" noResize="1" noEditPoints="1" noAdjustHandles="1" noChangeArrowheads="1" noChangeShapeType="1" noTextEdit="1"/>
              </p:cNvSpPr>
              <p:nvPr/>
            </p:nvSpPr>
            <p:spPr>
              <a:xfrm>
                <a:off x="860317" y="3087774"/>
                <a:ext cx="658578" cy="399148"/>
              </a:xfrm>
              <a:prstGeom prst="rect">
                <a:avLst/>
              </a:prstGeom>
              <a:blipFill rotWithShape="0">
                <a:blip r:embed="rId3"/>
                <a:stretch>
                  <a:fillRect b="-1538"/>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xmlns="" id="{D30D1D65-E2F5-457F-A576-4E0539615343}"/>
              </a:ext>
            </a:extLst>
          </p:cNvPr>
          <p:cNvSpPr txBox="1"/>
          <p:nvPr/>
        </p:nvSpPr>
        <p:spPr>
          <a:xfrm>
            <a:off x="4699075" y="2354044"/>
            <a:ext cx="3745484"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CFD +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局所体積平均法</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[3]</a:t>
            </a:r>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xmlns="" id="{D530DC2B-19A5-4B43-A352-B761977BA811}"/>
                  </a:ext>
                </a:extLst>
              </p:cNvPr>
              <p:cNvSpPr/>
              <p:nvPr/>
            </p:nvSpPr>
            <p:spPr>
              <a:xfrm>
                <a:off x="4955509" y="2695658"/>
                <a:ext cx="3563461" cy="43191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0" name="正方形/長方形 9">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4955509" y="2695658"/>
                <a:ext cx="3563461" cy="43191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xmlns="" id="{400A9834-3F6F-4C6A-94F0-CD50FC34F0E2}"/>
                  </a:ext>
                </a:extLst>
              </p:cNvPr>
              <p:cNvSpPr/>
              <p:nvPr/>
            </p:nvSpPr>
            <p:spPr>
              <a:xfrm>
                <a:off x="4955506" y="3123121"/>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1" name="正方形/長方形 10">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4955506" y="3123121"/>
                <a:ext cx="1311321" cy="399597"/>
              </a:xfrm>
              <a:prstGeom prst="rect">
                <a:avLst/>
              </a:prstGeom>
              <a:blipFill rotWithShape="0">
                <a:blip r:embed="rId5"/>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xmlns="" id="{B9EBFD01-1FD6-434F-A683-CF391D124120}"/>
              </a:ext>
            </a:extLst>
          </p:cNvPr>
          <p:cNvSpPr txBox="1"/>
          <p:nvPr/>
        </p:nvSpPr>
        <p:spPr>
          <a:xfrm>
            <a:off x="3930556" y="2739113"/>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3" name="大かっこ 12">
            <a:extLst>
              <a:ext uri="{FF2B5EF4-FFF2-40B4-BE49-F238E27FC236}">
                <a16:creationId xmlns:a16="http://schemas.microsoft.com/office/drawing/2014/main" xmlns="" id="{46FF3262-82D0-4AC6-A6E6-5DB572149281}"/>
              </a:ext>
            </a:extLst>
          </p:cNvPr>
          <p:cNvSpPr/>
          <p:nvPr/>
        </p:nvSpPr>
        <p:spPr>
          <a:xfrm>
            <a:off x="517928" y="2527168"/>
            <a:ext cx="3412628" cy="989015"/>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4" name="大かっこ 13">
            <a:extLst>
              <a:ext uri="{FF2B5EF4-FFF2-40B4-BE49-F238E27FC236}">
                <a16:creationId xmlns:a16="http://schemas.microsoft.com/office/drawing/2014/main" xmlns="" id="{8459B7D9-EA31-49B1-9FE2-B2556FADBBC1}"/>
              </a:ext>
            </a:extLst>
          </p:cNvPr>
          <p:cNvSpPr/>
          <p:nvPr/>
        </p:nvSpPr>
        <p:spPr>
          <a:xfrm>
            <a:off x="4596247" y="2529700"/>
            <a:ext cx="3922723" cy="989015"/>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xmlns="" id="{A8CE8971-E44D-4DE1-98D0-ED02CC8CCA81}"/>
                  </a:ext>
                </a:extLst>
              </p:cNvPr>
              <p:cNvSpPr txBox="1"/>
              <p:nvPr/>
            </p:nvSpPr>
            <p:spPr>
              <a:xfrm>
                <a:off x="2736858" y="1588747"/>
                <a:ext cx="3181645" cy="642612"/>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𝒔</m:t>
                          </m:r>
                        </m:sub>
                      </m:sSub>
                      <m:r>
                        <a:rPr lang="en-US" altLang="ja-JP" sz="1500">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𝒅</m:t>
                              </m:r>
                              <m:r>
                                <a:rPr lang="en-US" altLang="ja-JP" sz="1500" b="1" i="1">
                                  <a:solidFill>
                                    <a:schemeClr val="tx1">
                                      <a:lumMod val="75000"/>
                                      <a:lumOff val="25000"/>
                                    </a:schemeClr>
                                  </a:solidFill>
                                  <a:latin typeface="Cambria Math" panose="02040503050406030204" pitchFamily="18" charset="0"/>
                                </a:rPr>
                                <m:t> </m:t>
                              </m:r>
                            </m:sub>
                          </m:sSub>
                        </m:num>
                        <m:den>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r>
                        <a:rPr lang="en-US" altLang="ja-JP" sz="1500" i="1">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r>
                            <a:rPr lang="en-US" altLang="ja-JP" sz="1500" i="1">
                              <a:solidFill>
                                <a:schemeClr val="tx1">
                                  <a:lumMod val="75000"/>
                                  <a:lumOff val="25000"/>
                                </a:schemeClr>
                              </a:solidFill>
                              <a:latin typeface="Cambria Math" panose="02040503050406030204" pitchFamily="18" charset="0"/>
                            </a:rPr>
                            <m:t>𝛽</m:t>
                          </m:r>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𝑆</m:t>
                              </m:r>
                            </m:sub>
                          </m:sSub>
                          <m:d>
                            <m:dPr>
                              <m:ctrlPr>
                                <a:rPr lang="ja-JP" altLang="ja-JP" sz="1500" i="1">
                                  <a:solidFill>
                                    <a:schemeClr val="tx1">
                                      <a:lumMod val="75000"/>
                                      <a:lumOff val="25000"/>
                                    </a:schemeClr>
                                  </a:solidFill>
                                  <a:latin typeface="Cambria Math" panose="02040503050406030204" pitchFamily="18" charset="0"/>
                                </a:rPr>
                              </m:ctrlPr>
                            </m:dPr>
                            <m:e>
                              <m:r>
                                <a:rPr lang="en-US" altLang="ja-JP" sz="1500" b="1" i="1">
                                  <a:solidFill>
                                    <a:schemeClr val="tx1">
                                      <a:lumMod val="75000"/>
                                      <a:lumOff val="25000"/>
                                    </a:schemeClr>
                                  </a:solidFill>
                                  <a:latin typeface="Cambria Math" panose="02040503050406030204" pitchFamily="18" charset="0"/>
                                </a:rPr>
                                <m:t>𝒗</m:t>
                              </m:r>
                              <m:r>
                                <a:rPr lang="en-US" altLang="ja-JP" sz="1500" b="1" i="1">
                                  <a:solidFill>
                                    <a:schemeClr val="tx1">
                                      <a:lumMod val="75000"/>
                                      <a:lumOff val="25000"/>
                                    </a:schemeClr>
                                  </a:solidFill>
                                  <a:latin typeface="Cambria Math" panose="02040503050406030204" pitchFamily="18" charset="0"/>
                                </a:rPr>
                                <m:t>−</m:t>
                              </m:r>
                              <m:sSub>
                                <m:sSubPr>
                                  <m:ctrlPr>
                                    <a:rPr lang="en-US"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𝒖</m:t>
                                  </m:r>
                                </m:e>
                                <m:sub>
                                  <m:r>
                                    <a:rPr lang="en-US" altLang="ja-JP" sz="1500" b="1" i="1">
                                      <a:solidFill>
                                        <a:schemeClr val="tx1">
                                          <a:lumMod val="75000"/>
                                          <a:lumOff val="25000"/>
                                        </a:schemeClr>
                                      </a:solidFill>
                                      <a:latin typeface="Cambria Math" panose="02040503050406030204" pitchFamily="18" charset="0"/>
                                    </a:rPr>
                                    <m:t>𝒇</m:t>
                                  </m:r>
                                </m:sub>
                              </m:sSub>
                            </m:e>
                          </m:d>
                        </m:num>
                        <m:den>
                          <m:d>
                            <m:dPr>
                              <m:ctrlPr>
                                <a:rPr lang="ja-JP" altLang="ja-JP" sz="1500" i="1">
                                  <a:solidFill>
                                    <a:schemeClr val="tx1">
                                      <a:lumMod val="75000"/>
                                      <a:lumOff val="25000"/>
                                    </a:schemeClr>
                                  </a:solidFill>
                                  <a:latin typeface="Cambria Math" panose="02040503050406030204" pitchFamily="18" charset="0"/>
                                </a:rPr>
                              </m:ctrlPr>
                            </m:dPr>
                            <m:e>
                              <m:r>
                                <a:rPr lang="en-US" altLang="ja-JP" sz="1500" i="1">
                                  <a:solidFill>
                                    <a:schemeClr val="tx1">
                                      <a:lumMod val="75000"/>
                                      <a:lumOff val="25000"/>
                                    </a:schemeClr>
                                  </a:solidFill>
                                  <a:latin typeface="Cambria Math" panose="02040503050406030204" pitchFamily="18" charset="0"/>
                                </a:rPr>
                                <m:t>1−</m:t>
                              </m:r>
                              <m:r>
                                <a:rPr lang="en-US" altLang="ja-JP" sz="1500" i="1">
                                  <a:solidFill>
                                    <a:schemeClr val="tx1">
                                      <a:lumMod val="75000"/>
                                      <a:lumOff val="25000"/>
                                    </a:schemeClr>
                                  </a:solidFill>
                                  <a:latin typeface="Cambria Math" panose="02040503050406030204" pitchFamily="18" charset="0"/>
                                </a:rPr>
                                <m:t>𝜀</m:t>
                              </m:r>
                            </m:e>
                          </m:d>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oMath>
                  </m:oMathPara>
                </a14:m>
                <a:endParaRPr lang="en-US" altLang="ja-JP" sz="1500" dirty="0">
                  <a:solidFill>
                    <a:schemeClr val="tx1">
                      <a:lumMod val="75000"/>
                      <a:lumOff val="25000"/>
                    </a:schemeClr>
                  </a:solidFill>
                  <a:latin typeface="ヒラギノ丸ゴ Pro W4" panose="020F0400000000000000" pitchFamily="34" charset="-128"/>
                  <a:ea typeface="ヒラギノ丸ゴ Pro W4" panose="020F0400000000000000" pitchFamily="34" charset="-128"/>
                </a:endParaRPr>
              </a:p>
            </p:txBody>
          </p:sp>
        </mc:Choice>
        <mc:Fallback xmlns="">
          <p:sp>
            <p:nvSpPr>
              <p:cNvPr id="17" name="テキスト ボックス 16">
                <a:extLst>
                  <a:ext uri="{FF2B5EF4-FFF2-40B4-BE49-F238E27FC236}">
                    <a16:creationId xmlns:a16="http://schemas.microsoft.com/office/drawing/2014/main" xmlns:a14="http://schemas.microsoft.com/office/drawing/2010/main" xmlns="" id="{A8CE8971-E44D-4DE1-98D0-ED02CC8CCA81}"/>
                  </a:ext>
                </a:extLst>
              </p:cNvPr>
              <p:cNvSpPr txBox="1">
                <a:spLocks noRot="1" noChangeAspect="1" noMove="1" noResize="1" noEditPoints="1" noAdjustHandles="1" noChangeArrowheads="1" noChangeShapeType="1" noTextEdit="1"/>
              </p:cNvSpPr>
              <p:nvPr/>
            </p:nvSpPr>
            <p:spPr>
              <a:xfrm>
                <a:off x="2736858" y="1588747"/>
                <a:ext cx="3181645" cy="642612"/>
              </a:xfrm>
              <a:prstGeom prst="rect">
                <a:avLst/>
              </a:prstGeom>
              <a:blipFill rotWithShape="0">
                <a:blip r:embed="rId6"/>
                <a:stretch>
                  <a:fillRect/>
                </a:stretch>
              </a:blipFill>
              <a:ln>
                <a:solidFill>
                  <a:srgbClr val="FF0000"/>
                </a:solidFill>
              </a:ln>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xmlns="" id="{EDDF51A8-9015-4635-8A61-A8D4FEE02753}"/>
              </a:ext>
            </a:extLst>
          </p:cNvPr>
          <p:cNvSpPr txBox="1"/>
          <p:nvPr/>
        </p:nvSpPr>
        <p:spPr>
          <a:xfrm>
            <a:off x="6018029" y="1749878"/>
            <a:ext cx="1700432" cy="369332"/>
          </a:xfrm>
          <a:prstGeom prst="rect">
            <a:avLst/>
          </a:prstGeom>
          <a:noFill/>
        </p:spPr>
        <p:txBody>
          <a:bodyPr wrap="square" rtlCol="0">
            <a:spAutoFit/>
          </a:bodyPr>
          <a:lstStyle/>
          <a:p>
            <a:pPr algn="ctr"/>
            <a:r>
              <a:rPr lang="ja-JP" altLang="en-US"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運動量の交換</a:t>
            </a:r>
            <a:endParaRPr lang="en-US" altLang="ja-JP"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a16="http://schemas.microsoft.com/office/drawing/2014/main" xmlns="" id="{5C0F5A5F-CBD6-492D-A415-F108A373F486}"/>
              </a:ext>
            </a:extLst>
          </p:cNvPr>
          <p:cNvSpPr txBox="1"/>
          <p:nvPr/>
        </p:nvSpPr>
        <p:spPr>
          <a:xfrm>
            <a:off x="6718999" y="5669779"/>
            <a:ext cx="2425001" cy="553998"/>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Tsuji et al., </a:t>
            </a:r>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1993</a:t>
            </a:r>
          </a:p>
          <a:p>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P.A. </a:t>
            </a:r>
            <a:r>
              <a:rPr lang="en-US" altLang="ja-JP" sz="1000" dirty="0" err="1"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Cundall</a:t>
            </a:r>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and O.D. </a:t>
            </a:r>
            <a:r>
              <a:rPr lang="en-US" altLang="ja-JP" sz="1000" dirty="0" err="1"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Strack</a:t>
            </a:r>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1979</a:t>
            </a:r>
          </a:p>
          <a:p>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[3] T.B. Anderson and R. Jackson, 1967</a:t>
            </a:r>
            <a:endPar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endParaRPr>
          </a:p>
        </p:txBody>
      </p:sp>
      <p:sp>
        <p:nvSpPr>
          <p:cNvPr id="22" name="円/楕円 21"/>
          <p:cNvSpPr/>
          <p:nvPr/>
        </p:nvSpPr>
        <p:spPr>
          <a:xfrm>
            <a:off x="1813844" y="2689795"/>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014693" y="2742698"/>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p:cNvCxnSpPr>
            <a:endCxn id="22" idx="7"/>
          </p:cNvCxnSpPr>
          <p:nvPr/>
        </p:nvCxnSpPr>
        <p:spPr>
          <a:xfrm flipH="1">
            <a:off x="2138712" y="2231359"/>
            <a:ext cx="1061759" cy="5151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endCxn id="24" idx="1"/>
          </p:cNvCxnSpPr>
          <p:nvPr/>
        </p:nvCxnSpPr>
        <p:spPr>
          <a:xfrm>
            <a:off x="5259655" y="2243591"/>
            <a:ext cx="1810777" cy="5557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図 34"/>
          <p:cNvPicPr/>
          <p:nvPr/>
        </p:nvPicPr>
        <p:blipFill rotWithShape="1">
          <a:blip r:embed="rId7">
            <a:extLst>
              <a:ext uri="{28A0092B-C50C-407E-A947-70E740481C1C}">
                <a14:useLocalDpi xmlns:a14="http://schemas.microsoft.com/office/drawing/2010/main" val="0"/>
              </a:ext>
            </a:extLst>
          </a:blip>
          <a:srcRect l="29868" r="25165"/>
          <a:stretch/>
        </p:blipFill>
        <p:spPr>
          <a:xfrm rot="5400000">
            <a:off x="557833" y="3628528"/>
            <a:ext cx="1349951" cy="2092552"/>
          </a:xfrm>
          <a:prstGeom prst="rect">
            <a:avLst/>
          </a:prstGeom>
        </p:spPr>
      </p:pic>
      <p:sp>
        <p:nvSpPr>
          <p:cNvPr id="36" name="テキスト ボックス 35">
            <a:extLst>
              <a:ext uri="{FF2B5EF4-FFF2-40B4-BE49-F238E27FC236}">
                <a16:creationId xmlns:a16="http://schemas.microsoft.com/office/drawing/2014/main" xmlns="" id="{B9EBFD01-1FD6-434F-A683-CF391D124120}"/>
              </a:ext>
            </a:extLst>
          </p:cNvPr>
          <p:cNvSpPr txBox="1"/>
          <p:nvPr/>
        </p:nvSpPr>
        <p:spPr>
          <a:xfrm>
            <a:off x="2241990" y="4356365"/>
            <a:ext cx="530090" cy="715581"/>
          </a:xfrm>
          <a:prstGeom prst="rect">
            <a:avLst/>
          </a:prstGeom>
          <a:noFill/>
        </p:spPr>
        <p:txBody>
          <a:bodyPr wrap="square" rtlCol="0">
            <a:spAutoFit/>
          </a:bodyPr>
          <a:lstStyle/>
          <a:p>
            <a:r>
              <a:rPr lang="en-US" altLang="ja-JP" sz="4050" dirty="0"/>
              <a:t>×</a:t>
            </a:r>
            <a:endParaRPr lang="ja-JP" altLang="en-US" sz="4050" dirty="0"/>
          </a:p>
        </p:txBody>
      </p:sp>
      <p:pic>
        <p:nvPicPr>
          <p:cNvPr id="37" name="図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9492" y="3930195"/>
            <a:ext cx="1739583" cy="1739583"/>
          </a:xfrm>
          <a:prstGeom prst="rect">
            <a:avLst/>
          </a:prstGeom>
        </p:spPr>
      </p:pic>
      <p:sp>
        <p:nvSpPr>
          <p:cNvPr id="38" name="テキスト ボックス 37">
            <a:extLst>
              <a:ext uri="{FF2B5EF4-FFF2-40B4-BE49-F238E27FC236}">
                <a16:creationId xmlns:a16="http://schemas.microsoft.com/office/drawing/2014/main" xmlns="" id="{A8B3454E-C9D9-0B42-8B90-B991DFFA47B4}"/>
              </a:ext>
            </a:extLst>
          </p:cNvPr>
          <p:cNvSpPr txBox="1"/>
          <p:nvPr/>
        </p:nvSpPr>
        <p:spPr>
          <a:xfrm>
            <a:off x="4761210" y="4151590"/>
            <a:ext cx="4214069" cy="461665"/>
          </a:xfrm>
          <a:prstGeom prst="rect">
            <a:avLst/>
          </a:prstGeom>
          <a:noFill/>
        </p:spPr>
        <p:txBody>
          <a:bodyPr wrap="square" rtlCol="0">
            <a:spAutoFit/>
          </a:bodyPr>
          <a:lstStyle/>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・実用的な体系の計算が可能</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00263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38" name="テキスト ボックス 37">
            <a:extLst>
              <a:ext uri="{FF2B5EF4-FFF2-40B4-BE49-F238E27FC236}">
                <a16:creationId xmlns:a16="http://schemas.microsoft.com/office/drawing/2014/main" xmlns="" id="{A8B3454E-C9D9-0B42-8B90-B991DFFA47B4}"/>
              </a:ext>
            </a:extLst>
          </p:cNvPr>
          <p:cNvSpPr txBox="1"/>
          <p:nvPr/>
        </p:nvSpPr>
        <p:spPr>
          <a:xfrm>
            <a:off x="5198985" y="1316729"/>
            <a:ext cx="2604588"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xmlns="" id="{5C0F5A5F-CBD6-492D-A415-F108A373F486}"/>
              </a:ext>
            </a:extLst>
          </p:cNvPr>
          <p:cNvSpPr txBox="1"/>
          <p:nvPr/>
        </p:nvSpPr>
        <p:spPr>
          <a:xfrm>
            <a:off x="7392788" y="5899469"/>
            <a:ext cx="1739103" cy="400110"/>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et al, </a:t>
            </a:r>
            <a:r>
              <a:rPr lang="en-US" altLang="ja-JP" sz="1000" dirty="0" smtClean="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2013</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a:t>
            </a:r>
            <a:endPar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smtClean="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a:t>
            </a:r>
            <a:r>
              <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2</a:t>
            </a:r>
            <a:r>
              <a:rPr lang="en-US" altLang="ja-JP" sz="1000" dirty="0" smtClean="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 </a:t>
            </a:r>
            <a:r>
              <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C.S. Peskin, 1972</a:t>
            </a: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xmlns="" id="{2DA8E3FC-9722-B740-A9D9-ECD6CE91E307}"/>
                  </a:ext>
                </a:extLst>
              </p:cNvPr>
              <p:cNvSpPr txBox="1"/>
              <p:nvPr/>
            </p:nvSpPr>
            <p:spPr>
              <a:xfrm>
                <a:off x="4900989" y="1945881"/>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a14="http://schemas.microsoft.com/office/drawing/2010/main" xmlns="" id="{2DA8E3FC-9722-B740-A9D9-ECD6CE91E307}"/>
                  </a:ext>
                </a:extLst>
              </p:cNvPr>
              <p:cNvSpPr txBox="1">
                <a:spLocks noRot="1" noChangeAspect="1" noMove="1" noResize="1" noEditPoints="1" noAdjustHandles="1" noChangeArrowheads="1" noChangeShapeType="1" noTextEdit="1"/>
              </p:cNvSpPr>
              <p:nvPr/>
            </p:nvSpPr>
            <p:spPr>
              <a:xfrm>
                <a:off x="4900989" y="1945881"/>
                <a:ext cx="1465401" cy="202235"/>
              </a:xfrm>
              <a:prstGeom prst="rect">
                <a:avLst/>
              </a:prstGeom>
              <a:blipFill rotWithShape="0">
                <a:blip r:embed="rId3"/>
                <a:stretch>
                  <a:fillRect l="-125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xmlns="" id="{3C488A67-E909-6045-A58B-75EEC95BFEB5}"/>
                  </a:ext>
                </a:extLst>
              </p:cNvPr>
              <p:cNvSpPr txBox="1"/>
              <p:nvPr/>
            </p:nvSpPr>
            <p:spPr>
              <a:xfrm>
                <a:off x="4768762" y="2366219"/>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4768762" y="2366219"/>
                <a:ext cx="1681871" cy="161839"/>
              </a:xfrm>
              <a:prstGeom prst="rect">
                <a:avLst/>
              </a:prstGeom>
              <a:blipFill rotWithShape="0">
                <a:blip r:embed="rId4"/>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xmlns="" id="{88EB40B3-8E90-4848-927F-682CE85256E5}"/>
                  </a:ext>
                </a:extLst>
              </p:cNvPr>
              <p:cNvSpPr txBox="1"/>
              <p:nvPr/>
            </p:nvSpPr>
            <p:spPr>
              <a:xfrm>
                <a:off x="6678358" y="1852938"/>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a14="http://schemas.microsoft.com/office/drawing/2010/main" xmlns="" id="{88EB40B3-8E90-4848-927F-682CE85256E5}"/>
                  </a:ext>
                </a:extLst>
              </p:cNvPr>
              <p:cNvSpPr txBox="1">
                <a:spLocks noRot="1" noChangeAspect="1" noMove="1" noResize="1" noEditPoints="1" noAdjustHandles="1" noChangeArrowheads="1" noChangeShapeType="1" noTextEdit="1"/>
              </p:cNvSpPr>
              <p:nvPr/>
            </p:nvSpPr>
            <p:spPr>
              <a:xfrm>
                <a:off x="6678358" y="1852938"/>
                <a:ext cx="1444754" cy="388120"/>
              </a:xfrm>
              <a:prstGeom prst="rect">
                <a:avLst/>
              </a:prstGeom>
              <a:blipFill rotWithShape="0">
                <a:blip r:embed="rId5"/>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xmlns="" id="{8D37FE31-90B8-E340-A5C3-FFAD4573B590}"/>
                  </a:ext>
                </a:extLst>
              </p:cNvPr>
              <p:cNvSpPr txBox="1"/>
              <p:nvPr/>
            </p:nvSpPr>
            <p:spPr>
              <a:xfrm>
                <a:off x="6555828" y="2344322"/>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6555828" y="2344322"/>
                <a:ext cx="836960" cy="161583"/>
              </a:xfrm>
              <a:prstGeom prst="rect">
                <a:avLst/>
              </a:prstGeom>
              <a:blipFill rotWithShape="0">
                <a:blip r:embed="rId6"/>
                <a:stretch>
                  <a:fillRect l="-4348" t="-26923" r="-7246" b="-50000"/>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xmlns="" id="{A8B3454E-C9D9-0B42-8B90-B991DFFA47B4}"/>
              </a:ext>
            </a:extLst>
          </p:cNvPr>
          <p:cNvSpPr txBox="1"/>
          <p:nvPr/>
        </p:nvSpPr>
        <p:spPr>
          <a:xfrm>
            <a:off x="4651682" y="2943209"/>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xmlns="" id="{3C488A67-E909-6045-A58B-75EEC95BFEB5}"/>
                  </a:ext>
                </a:extLst>
              </p:cNvPr>
              <p:cNvSpPr txBox="1"/>
              <p:nvPr/>
            </p:nvSpPr>
            <p:spPr>
              <a:xfrm>
                <a:off x="7317713" y="376169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7317713" y="3761691"/>
                <a:ext cx="610167" cy="161967"/>
              </a:xfrm>
              <a:prstGeom prst="rect">
                <a:avLst/>
              </a:prstGeom>
              <a:blipFill rotWithShape="0">
                <a:blip r:embed="rId7"/>
                <a:stretch>
                  <a:fillRect l="-1980" t="-7407" r="-7921"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xmlns="" id="{92A191B0-0679-453A-8898-F4DECFE19728}"/>
                  </a:ext>
                </a:extLst>
              </p:cNvPr>
              <p:cNvSpPr/>
              <p:nvPr/>
            </p:nvSpPr>
            <p:spPr>
              <a:xfrm>
                <a:off x="4494468" y="3166746"/>
                <a:ext cx="4308123"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4494468" y="3166746"/>
                <a:ext cx="4308123" cy="480453"/>
              </a:xfrm>
              <a:prstGeom prst="rect">
                <a:avLst/>
              </a:prstGeom>
              <a:blipFill rotWithShape="0">
                <a:blip r:embed="rId8"/>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xmlns="" id="{8D37FE31-90B8-E340-A5C3-FFAD4573B590}"/>
                  </a:ext>
                </a:extLst>
              </p:cNvPr>
              <p:cNvSpPr txBox="1"/>
              <p:nvPr/>
            </p:nvSpPr>
            <p:spPr>
              <a:xfrm>
                <a:off x="7526232" y="2318062"/>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7526232" y="2318062"/>
                <a:ext cx="803297" cy="181396"/>
              </a:xfrm>
              <a:prstGeom prst="rect">
                <a:avLst/>
              </a:prstGeom>
              <a:blipFill rotWithShape="0">
                <a:blip r:embed="rId9"/>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a:off x="8177836" y="2034283"/>
            <a:ext cx="432561" cy="1185928"/>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8312053" y="3211567"/>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正方形/長方形 48">
                <a:extLst>
                  <a:ext uri="{FF2B5EF4-FFF2-40B4-BE49-F238E27FC236}">
                    <a16:creationId xmlns:a16="http://schemas.microsoft.com/office/drawing/2014/main" xmlns="" id="{400A9834-3F6F-4C6A-94F0-CD50FC34F0E2}"/>
                  </a:ext>
                </a:extLst>
              </p:cNvPr>
              <p:cNvSpPr/>
              <p:nvPr/>
            </p:nvSpPr>
            <p:spPr>
              <a:xfrm>
                <a:off x="5270247" y="3608790"/>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49" name="正方形/長方形 48">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270247" y="3608790"/>
                <a:ext cx="1311321" cy="399597"/>
              </a:xfrm>
              <a:prstGeom prst="rect">
                <a:avLst/>
              </a:prstGeom>
              <a:blipFill rotWithShape="0">
                <a:blip r:embed="rId10"/>
                <a:stretch>
                  <a:fillRect/>
                </a:stretch>
              </a:blipFill>
            </p:spPr>
            <p:txBody>
              <a:bodyPr/>
              <a:lstStyle/>
              <a:p>
                <a:r>
                  <a:rPr lang="ja-JP" altLang="en-US">
                    <a:noFill/>
                  </a:rPr>
                  <a:t> </a:t>
                </a:r>
              </a:p>
            </p:txBody>
          </p:sp>
        </mc:Fallback>
      </mc:AlternateContent>
      <p:sp>
        <p:nvSpPr>
          <p:cNvPr id="52" name="テキスト ボックス 51">
            <a:extLst>
              <a:ext uri="{FF2B5EF4-FFF2-40B4-BE49-F238E27FC236}">
                <a16:creationId xmlns:a16="http://schemas.microsoft.com/office/drawing/2014/main" xmlns="" id="{A8B3454E-C9D9-0B42-8B90-B991DFFA47B4}"/>
              </a:ext>
            </a:extLst>
          </p:cNvPr>
          <p:cNvSpPr txBox="1"/>
          <p:nvPr/>
        </p:nvSpPr>
        <p:spPr>
          <a:xfrm>
            <a:off x="934891" y="1316728"/>
            <a:ext cx="3075717" cy="461665"/>
          </a:xfrm>
          <a:prstGeom prst="rect">
            <a:avLst/>
          </a:prstGeom>
          <a:noFill/>
        </p:spPr>
        <p:txBody>
          <a:bodyPr wrap="square" rtlCol="0">
            <a:spAutoFit/>
          </a:bodyPr>
          <a:lstStyle/>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符号付き距離関数 </a:t>
            </a:r>
            <a:r>
              <a:rPr lang="en-US" altLang="ja-JP" sz="2400" baseline="30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xmlns="" id="{E7DA0896-9E3B-4A12-9CB3-400E4B7A0CFB}"/>
                  </a:ext>
                </a:extLst>
              </p:cNvPr>
              <p:cNvSpPr txBox="1"/>
              <p:nvPr/>
            </p:nvSpPr>
            <p:spPr>
              <a:xfrm>
                <a:off x="803282" y="2044241"/>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5" name="テキスト ボックス 54">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803282" y="2044241"/>
                <a:ext cx="1427122" cy="207749"/>
              </a:xfrm>
              <a:prstGeom prst="rect">
                <a:avLst/>
              </a:prstGeom>
              <a:blipFill rotWithShape="0">
                <a:blip r:embed="rId11"/>
                <a:stretch>
                  <a:fillRect l="-3419" b="-323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xmlns="" id="{EA02E9D3-F49B-4345-A5FC-C9D06D95FA6F}"/>
                  </a:ext>
                </a:extLst>
              </p:cNvPr>
              <p:cNvSpPr txBox="1"/>
              <p:nvPr/>
            </p:nvSpPr>
            <p:spPr>
              <a:xfrm>
                <a:off x="603147" y="2342411"/>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56" name="テキスト ボックス 55">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603147" y="2342411"/>
                <a:ext cx="2032986" cy="539635"/>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xmlns="" id="{D1F80EA0-9B51-498A-B89F-7CA9DCEBCCE0}"/>
                  </a:ext>
                </a:extLst>
              </p:cNvPr>
              <p:cNvSpPr txBox="1"/>
              <p:nvPr/>
            </p:nvSpPr>
            <p:spPr>
              <a:xfrm>
                <a:off x="2828327" y="2148116"/>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57" name="テキスト ボックス 56">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828327" y="2148116"/>
                <a:ext cx="1050672" cy="438133"/>
              </a:xfrm>
              <a:prstGeom prst="rect">
                <a:avLst/>
              </a:prstGeom>
              <a:blipFill rotWithShape="0">
                <a:blip r:embed="rId13"/>
                <a:stretch>
                  <a:fillRect l="-2907" r="-6395" b="-180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xmlns="" id="{3C488A67-E909-6045-A58B-75EEC95BFEB5}"/>
                  </a:ext>
                </a:extLst>
              </p:cNvPr>
              <p:cNvSpPr txBox="1"/>
              <p:nvPr/>
            </p:nvSpPr>
            <p:spPr>
              <a:xfrm>
                <a:off x="903804" y="3085826"/>
                <a:ext cx="1170705" cy="161583"/>
              </a:xfrm>
              <a:prstGeom prst="rect">
                <a:avLst/>
              </a:prstGeom>
              <a:noFill/>
            </p:spPr>
            <p:txBody>
              <a:bodyPr wrap="none" lIns="0" tIns="0" rIns="0" bIns="0" rtlCol="0">
                <a:spAutoFit/>
              </a:bodyPr>
              <a:lstStyle/>
              <a:p>
                <a14:m>
                  <m:oMath xmlns:m="http://schemas.openxmlformats.org/officeDocument/2006/math">
                    <m:r>
                      <a:rPr lang="en-US" altLang="ja-JP" sz="1050" b="0" i="1" smtClean="0">
                        <a:latin typeface="Cambria Math" panose="02040503050406030204" pitchFamily="18" charset="0"/>
                      </a:rPr>
                      <m:t>𝑑</m:t>
                    </m:r>
                    <m:r>
                      <a:rPr lang="en-US" altLang="ja-JP" sz="1050" b="0" i="1" smtClean="0">
                        <a:latin typeface="Cambria Math" panose="02040503050406030204" pitchFamily="18" charset="0"/>
                      </a:rPr>
                      <m:t> : </m:t>
                    </m:r>
                    <m:r>
                      <a:rPr lang="ja-JP" altLang="en-US" sz="1050" i="1">
                        <a:latin typeface="Cambria Math" panose="02040503050406030204" pitchFamily="18" charset="0"/>
                      </a:rPr>
                      <m:t>壁面</m:t>
                    </m:r>
                  </m:oMath>
                </a14:m>
                <a:r>
                  <a:rPr lang="ja-JP" altLang="en-US" sz="1050" dirty="0" smtClean="0">
                    <a:latin typeface="Cambria Math" panose="02040503050406030204" pitchFamily="18" charset="0"/>
                  </a:rPr>
                  <a:t>からの距離</a:t>
                </a:r>
                <a:endParaRPr lang="en-US" altLang="ja-JP" sz="1050" dirty="0">
                  <a:latin typeface="Cambria Math" panose="02040503050406030204" pitchFamily="18" charset="0"/>
                </a:endParaRPr>
              </a:p>
            </p:txBody>
          </p:sp>
        </mc:Choice>
        <mc:Fallback xmlns="">
          <p:sp>
            <p:nvSpPr>
              <p:cNvPr id="58" name="テキスト ボックス 57">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903804" y="3085826"/>
                <a:ext cx="1170705" cy="161583"/>
              </a:xfrm>
              <a:prstGeom prst="rect">
                <a:avLst/>
              </a:prstGeom>
              <a:blipFill rotWithShape="0">
                <a:blip r:embed="rId14"/>
                <a:stretch>
                  <a:fillRect l="-4167" t="-25926" r="-6771"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xmlns="" id="{8D37FE31-90B8-E340-A5C3-FFAD4573B590}"/>
                  </a:ext>
                </a:extLst>
              </p:cNvPr>
              <p:cNvSpPr txBox="1"/>
              <p:nvPr/>
            </p:nvSpPr>
            <p:spPr>
              <a:xfrm>
                <a:off x="2441077" y="3049984"/>
                <a:ext cx="952184" cy="161583"/>
              </a:xfrm>
              <a:prstGeom prst="rect">
                <a:avLst/>
              </a:prstGeom>
              <a:noFill/>
            </p:spPr>
            <p:txBody>
              <a:bodyPr wrap="none" lIns="0" tIns="0" rIns="0" bIns="0" rtlCol="0">
                <a:spAutoFit/>
              </a:bodyPr>
              <a:lstStyle/>
              <a:p>
                <a:r>
                  <a:rPr lang="en-US" altLang="ja-JP" sz="1050" b="1" dirty="0" smtClean="0"/>
                  <a:t>n </a:t>
                </a:r>
                <a14:m>
                  <m:oMath xmlns:m="http://schemas.openxmlformats.org/officeDocument/2006/math">
                    <m:r>
                      <a:rPr lang="en-US" altLang="ja-JP" sz="1050" b="1" i="1" smtClean="0">
                        <a:latin typeface="Cambria Math" panose="02040503050406030204" pitchFamily="18" charset="0"/>
                      </a:rPr>
                      <m:t>:</m:t>
                    </m:r>
                  </m:oMath>
                </a14:m>
                <a:r>
                  <a:rPr lang="ja-JP" altLang="en-US" sz="1050" dirty="0" smtClean="0"/>
                  <a:t>法線ベクトル</a:t>
                </a:r>
                <a:endParaRPr lang="ja-JP" altLang="en-US" sz="1050" dirty="0"/>
              </a:p>
            </p:txBody>
          </p:sp>
        </mc:Choice>
        <mc:Fallback xmlns="">
          <p:sp>
            <p:nvSpPr>
              <p:cNvPr id="61" name="テキスト ボックス 60">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2441077" y="3049984"/>
                <a:ext cx="952184" cy="161583"/>
              </a:xfrm>
              <a:prstGeom prst="rect">
                <a:avLst/>
              </a:prstGeom>
              <a:blipFill rotWithShape="0">
                <a:blip r:embed="rId15"/>
                <a:stretch>
                  <a:fillRect l="-8280" t="-25926" r="-8280" b="-48148"/>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xmlns="" id="{B9EBFD01-1FD6-434F-A683-CF391D124120}"/>
              </a:ext>
            </a:extLst>
          </p:cNvPr>
          <p:cNvSpPr txBox="1"/>
          <p:nvPr/>
        </p:nvSpPr>
        <p:spPr>
          <a:xfrm>
            <a:off x="4074706" y="1208771"/>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65" name="大かっこ 64">
            <a:extLst>
              <a:ext uri="{FF2B5EF4-FFF2-40B4-BE49-F238E27FC236}">
                <a16:creationId xmlns:a16="http://schemas.microsoft.com/office/drawing/2014/main" xmlns="" id="{301E7F27-8035-4D4E-AE18-BDB449D661E6}"/>
              </a:ext>
            </a:extLst>
          </p:cNvPr>
          <p:cNvSpPr/>
          <p:nvPr/>
        </p:nvSpPr>
        <p:spPr>
          <a:xfrm>
            <a:off x="488373" y="1901843"/>
            <a:ext cx="3586333" cy="1532460"/>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66" name="大かっこ 65">
            <a:extLst>
              <a:ext uri="{FF2B5EF4-FFF2-40B4-BE49-F238E27FC236}">
                <a16:creationId xmlns:a16="http://schemas.microsoft.com/office/drawing/2014/main" xmlns="" id="{301E7F27-8035-4D4E-AE18-BDB449D661E6}"/>
              </a:ext>
            </a:extLst>
          </p:cNvPr>
          <p:cNvSpPr/>
          <p:nvPr/>
        </p:nvSpPr>
        <p:spPr>
          <a:xfrm>
            <a:off x="4377692" y="1888356"/>
            <a:ext cx="4541673" cy="2157698"/>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pic>
        <p:nvPicPr>
          <p:cNvPr id="7" name="図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60539" y="3833973"/>
            <a:ext cx="1895463" cy="1895463"/>
          </a:xfrm>
          <a:prstGeom prst="rect">
            <a:avLst/>
          </a:prstGeom>
        </p:spPr>
      </p:pic>
      <p:pic>
        <p:nvPicPr>
          <p:cNvPr id="10" name="図 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74585" y="3828516"/>
            <a:ext cx="1894646" cy="1894646"/>
          </a:xfrm>
          <a:prstGeom prst="rect">
            <a:avLst/>
          </a:prstGeom>
        </p:spPr>
      </p:pic>
      <p:sp>
        <p:nvSpPr>
          <p:cNvPr id="68" name="テキスト ボックス 67">
            <a:extLst>
              <a:ext uri="{FF2B5EF4-FFF2-40B4-BE49-F238E27FC236}">
                <a16:creationId xmlns:a16="http://schemas.microsoft.com/office/drawing/2014/main" xmlns="" id="{646341F0-915A-0B49-A1AB-9E168C0FE229}"/>
              </a:ext>
            </a:extLst>
          </p:cNvPr>
          <p:cNvSpPr txBox="1"/>
          <p:nvPr/>
        </p:nvSpPr>
        <p:spPr>
          <a:xfrm>
            <a:off x="920194" y="5760970"/>
            <a:ext cx="783277" cy="338554"/>
          </a:xfrm>
          <a:prstGeom prst="rect">
            <a:avLst/>
          </a:prstGeom>
          <a:noFill/>
        </p:spPr>
        <p:txBody>
          <a:bodyPr wrap="square" rtlCol="0">
            <a:spAutoFit/>
          </a:bodyPr>
          <a:lstStyle/>
          <a:p>
            <a:pPr algn="ctr"/>
            <a:r>
              <a:rPr lang="en-US" altLang="ja-JP" sz="1600" dirty="0" smtClean="0"/>
              <a:t>SDF</a:t>
            </a:r>
            <a:endParaRPr lang="en-US" altLang="ja-JP" sz="1600" dirty="0"/>
          </a:p>
        </p:txBody>
      </p:sp>
      <p:sp>
        <p:nvSpPr>
          <p:cNvPr id="69" name="テキスト ボックス 68">
            <a:extLst>
              <a:ext uri="{FF2B5EF4-FFF2-40B4-BE49-F238E27FC236}">
                <a16:creationId xmlns:a16="http://schemas.microsoft.com/office/drawing/2014/main" xmlns="" id="{646341F0-915A-0B49-A1AB-9E168C0FE229}"/>
              </a:ext>
            </a:extLst>
          </p:cNvPr>
          <p:cNvSpPr txBox="1"/>
          <p:nvPr/>
        </p:nvSpPr>
        <p:spPr>
          <a:xfrm>
            <a:off x="2828327" y="5745582"/>
            <a:ext cx="783277" cy="338554"/>
          </a:xfrm>
          <a:prstGeom prst="rect">
            <a:avLst/>
          </a:prstGeom>
          <a:noFill/>
        </p:spPr>
        <p:txBody>
          <a:bodyPr wrap="square" rtlCol="0">
            <a:spAutoFit/>
          </a:bodyPr>
          <a:lstStyle/>
          <a:p>
            <a:pPr algn="ctr"/>
            <a:r>
              <a:rPr lang="en-US" altLang="ja-JP" sz="1600" dirty="0" smtClean="0"/>
              <a:t>IBM</a:t>
            </a:r>
            <a:endParaRPr lang="en-US" altLang="ja-JP" sz="1600" dirty="0"/>
          </a:p>
        </p:txBody>
      </p:sp>
      <p:sp>
        <p:nvSpPr>
          <p:cNvPr id="70" name="テキスト ボックス 69">
            <a:extLst>
              <a:ext uri="{FF2B5EF4-FFF2-40B4-BE49-F238E27FC236}">
                <a16:creationId xmlns:a16="http://schemas.microsoft.com/office/drawing/2014/main" xmlns="" id="{A8B3454E-C9D9-0B42-8B90-B991DFFA47B4}"/>
              </a:ext>
            </a:extLst>
          </p:cNvPr>
          <p:cNvSpPr txBox="1"/>
          <p:nvPr/>
        </p:nvSpPr>
        <p:spPr>
          <a:xfrm>
            <a:off x="4180106" y="4410069"/>
            <a:ext cx="4622485" cy="461665"/>
          </a:xfrm>
          <a:prstGeom prst="rect">
            <a:avLst/>
          </a:prstGeom>
          <a:noFill/>
        </p:spPr>
        <p:txBody>
          <a:bodyPr wrap="square" rtlCol="0">
            <a:spAutoFit/>
          </a:bodyPr>
          <a:lstStyle/>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・任意形状の壁面を表現</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3" name="テキスト ボックス 72">
            <a:extLst>
              <a:ext uri="{FF2B5EF4-FFF2-40B4-BE49-F238E27FC236}">
                <a16:creationId xmlns:a16="http://schemas.microsoft.com/office/drawing/2014/main" xmlns="" id="{A8B3454E-C9D9-0B42-8B90-B991DFFA47B4}"/>
              </a:ext>
            </a:extLst>
          </p:cNvPr>
          <p:cNvSpPr txBox="1"/>
          <p:nvPr/>
        </p:nvSpPr>
        <p:spPr>
          <a:xfrm>
            <a:off x="4190036" y="4947023"/>
            <a:ext cx="4622485" cy="461665"/>
          </a:xfrm>
          <a:prstGeom prst="rect">
            <a:avLst/>
          </a:prstGeom>
          <a:noFill/>
        </p:spPr>
        <p:txBody>
          <a:bodyPr wrap="square" rtlCol="0">
            <a:spAutoFit/>
          </a:bodyPr>
          <a:lstStyle/>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・移動境界を低コストで計算</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4" name="テキスト ボックス 73">
            <a:extLst>
              <a:ext uri="{FF2B5EF4-FFF2-40B4-BE49-F238E27FC236}">
                <a16:creationId xmlns:a16="http://schemas.microsoft.com/office/drawing/2014/main" xmlns="" id="{B9EBFD01-1FD6-434F-A683-CF391D124120}"/>
              </a:ext>
            </a:extLst>
          </p:cNvPr>
          <p:cNvSpPr txBox="1"/>
          <p:nvPr/>
        </p:nvSpPr>
        <p:spPr>
          <a:xfrm>
            <a:off x="1926507" y="4462274"/>
            <a:ext cx="530090" cy="715581"/>
          </a:xfrm>
          <a:prstGeom prst="rect">
            <a:avLst/>
          </a:prstGeom>
          <a:noFill/>
        </p:spPr>
        <p:txBody>
          <a:bodyPr wrap="square" rtlCol="0">
            <a:spAutoFit/>
          </a:bodyPr>
          <a:lstStyle/>
          <a:p>
            <a:r>
              <a:rPr lang="en-US" altLang="ja-JP" sz="4050" dirty="0"/>
              <a:t>×</a:t>
            </a:r>
            <a:endParaRPr lang="ja-JP" altLang="en-US" sz="4050" dirty="0"/>
          </a:p>
        </p:txBody>
      </p:sp>
    </p:spTree>
    <p:extLst>
      <p:ext uri="{BB962C8B-B14F-4D97-AF65-F5344CB8AC3E}">
        <p14:creationId xmlns:p14="http://schemas.microsoft.com/office/powerpoint/2010/main" val="320290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xmlns="" id="{EBB9BA03-F82F-4F7D-8A4B-D9019D951B88}"/>
              </a:ext>
            </a:extLst>
          </p:cNvPr>
          <p:cNvSpPr txBox="1"/>
          <p:nvPr/>
        </p:nvSpPr>
        <p:spPr>
          <a:xfrm>
            <a:off x="4140607" y="3521117"/>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床</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部分に設置された</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下杵をさせ粉末</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を促進する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効果。詳細な作用原理が明らかになっていない。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xmlns=""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31174" y="1990871"/>
            <a:ext cx="1435493" cy="953257"/>
          </a:xfrm>
          <a:prstGeom prst="rect">
            <a:avLst/>
          </a:prstGeom>
        </p:spPr>
      </p:pic>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9872"/>
            <a:ext cx="9144000" cy="811289"/>
          </a:xfrm>
        </p:spPr>
        <p:txBody>
          <a:bodyPr>
            <a:normAutofit/>
          </a:bodyPr>
          <a:lstStyle/>
          <a:p>
            <a:r>
              <a:rPr lang="ja-JP" altLang="en-US" dirty="0" smtClean="0"/>
              <a:t>研究</a:t>
            </a:r>
            <a:r>
              <a:rPr lang="ja-JP" altLang="en-US" dirty="0" smtClean="0"/>
              <a:t>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63440" y="1053944"/>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322836" y="1467651"/>
            <a:ext cx="3761429" cy="523220"/>
          </a:xfrm>
          <a:prstGeom prst="rect">
            <a:avLst/>
          </a:prstGeom>
          <a:noFill/>
        </p:spPr>
        <p:txBody>
          <a:bodyPr wrap="square" rtlCol="0">
            <a:spAutoFit/>
          </a:bodyPr>
          <a:lstStyle/>
          <a:p>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粉末の成形のために金型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を粉末で満たす</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工程。製品の品質に大きな影響を与える。</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286836" y="1505567"/>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xmlns="" id="{8EAFFE6F-35E9-014E-8E40-CE5834C74C7A}"/>
              </a:ext>
            </a:extLst>
          </p:cNvPr>
          <p:cNvSpPr txBox="1"/>
          <p:nvPr/>
        </p:nvSpPr>
        <p:spPr>
          <a:xfrm>
            <a:off x="2495747" y="2494624"/>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p>
        </p:txBody>
      </p:sp>
      <p:sp>
        <p:nvSpPr>
          <p:cNvPr id="38" name="テキスト ボックス 37">
            <a:extLst>
              <a:ext uri="{FF2B5EF4-FFF2-40B4-BE49-F238E27FC236}">
                <a16:creationId xmlns:a16="http://schemas.microsoft.com/office/drawing/2014/main" xmlns="" id="{9F61158F-00CB-457E-8228-AF09AF1D6263}"/>
              </a:ext>
            </a:extLst>
          </p:cNvPr>
          <p:cNvSpPr txBox="1"/>
          <p:nvPr/>
        </p:nvSpPr>
        <p:spPr>
          <a:xfrm>
            <a:off x="3915986" y="3113082"/>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a:t>
            </a:r>
            <a:r>
              <a:rPr lang="ja-JP" altLang="en-US" sz="24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xmlns="" id="{77C5E7A6-F3E0-4A25-8427-7628122BFC25}"/>
              </a:ext>
            </a:extLst>
          </p:cNvPr>
          <p:cNvSpPr/>
          <p:nvPr/>
        </p:nvSpPr>
        <p:spPr>
          <a:xfrm>
            <a:off x="4104607" y="354058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23" name="正方形/長方形 22">
            <a:extLst>
              <a:ext uri="{FF2B5EF4-FFF2-40B4-BE49-F238E27FC236}">
                <a16:creationId xmlns:a16="http://schemas.microsoft.com/office/drawing/2014/main" xmlns=""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a16="http://schemas.microsoft.com/office/drawing/2014/main" xmlns="" id="{EBB9BA03-F82F-4F7D-8A4B-D9019D951B88}"/>
              </a:ext>
            </a:extLst>
          </p:cNvPr>
          <p:cNvSpPr txBox="1"/>
          <p:nvPr/>
        </p:nvSpPr>
        <p:spPr>
          <a:xfrm>
            <a:off x="4474066" y="5008458"/>
            <a:ext cx="4354956"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降下によって</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下杵上部と</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粉末の間</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に隙間ができ、その領域に負圧が発生すること</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a16="http://schemas.microsoft.com/office/drawing/2014/main" xmlns="" id="{D8C0B001-A0D6-A14F-A918-6EE4BF3F64D0}"/>
              </a:ext>
            </a:extLst>
          </p:cNvPr>
          <p:cNvSpPr txBox="1"/>
          <p:nvPr/>
        </p:nvSpPr>
        <p:spPr>
          <a:xfrm>
            <a:off x="4346754" y="4546793"/>
            <a:ext cx="4730344" cy="461665"/>
          </a:xfrm>
          <a:prstGeom prst="rect">
            <a:avLst/>
          </a:prstGeom>
          <a:noFill/>
        </p:spPr>
        <p:txBody>
          <a:bodyPr wrap="square" rtlCol="0">
            <a:spAutoFit/>
          </a:bodyPr>
          <a:lstStyle/>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下杵の上部</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に負圧の発生が確認</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xmlns="" id="{51E3F494-DFEB-4B7B-BF5D-6DC364459FDF}"/>
              </a:ext>
            </a:extLst>
          </p:cNvPr>
          <p:cNvSpPr/>
          <p:nvPr/>
        </p:nvSpPr>
        <p:spPr>
          <a:xfrm>
            <a:off x="4432257" y="5045188"/>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2" name="テキスト ボックス 31"/>
          <p:cNvSpPr txBox="1"/>
          <p:nvPr/>
        </p:nvSpPr>
        <p:spPr>
          <a:xfrm>
            <a:off x="4084266" y="4193105"/>
            <a:ext cx="1227514" cy="369332"/>
          </a:xfrm>
          <a:prstGeom prst="rect">
            <a:avLst/>
          </a:prstGeom>
          <a:noFill/>
        </p:spPr>
        <p:txBody>
          <a:bodyPr wrap="square" rtlCol="0">
            <a:spAutoFit/>
          </a:bodyPr>
          <a:lstStyle/>
          <a:p>
            <a:r>
              <a:rPr kumimoji="1" lang="ja-JP" altLang="en-US" dirty="0" smtClean="0">
                <a:solidFill>
                  <a:srgbClr val="3F97A4"/>
                </a:solidFill>
                <a:latin typeface="メイリオ" panose="020B0604030504040204" pitchFamily="50" charset="-128"/>
                <a:ea typeface="メイリオ" panose="020B0604030504040204" pitchFamily="50" charset="-128"/>
              </a:rPr>
              <a:t>先行研究</a:t>
            </a:r>
            <a:endParaRPr kumimoji="1" lang="ja-JP" altLang="en-US" dirty="0">
              <a:solidFill>
                <a:srgbClr val="3F97A4"/>
              </a:solidFill>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0663" y="1301666"/>
            <a:ext cx="2238208" cy="1348997"/>
          </a:xfrm>
          <a:prstGeom prst="rect">
            <a:avLst/>
          </a:prstGeom>
        </p:spPr>
      </p:pic>
      <p:pic>
        <p:nvPicPr>
          <p:cNvPr id="20" name="Copyright © 2003 HATA TEKKOSHO CO.,LTD. All rights reserved.">
            <a:hlinkClick r:id="" action="ppaction://media"/>
            <a:extLst>
              <a:ext uri="{FF2B5EF4-FFF2-40B4-BE49-F238E27FC236}">
                <a16:creationId xmlns:a16="http://schemas.microsoft.com/office/drawing/2014/main" xmlns=""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858" r="45138" b="34019"/>
          <a:stretch/>
        </p:blipFill>
        <p:spPr>
          <a:xfrm>
            <a:off x="442324" y="2834643"/>
            <a:ext cx="2918617" cy="2822985"/>
          </a:xfrm>
          <a:prstGeom prst="rect">
            <a:avLst/>
          </a:prstGeom>
          <a:ln w="19050">
            <a:noFill/>
          </a:ln>
        </p:spPr>
      </p:pic>
      <p:sp>
        <p:nvSpPr>
          <p:cNvPr id="24" name="テキスト ボックス 23">
            <a:extLst>
              <a:ext uri="{FF2B5EF4-FFF2-40B4-BE49-F238E27FC236}">
                <a16:creationId xmlns:a16="http://schemas.microsoft.com/office/drawing/2014/main" xmlns="" id="{4CB3FBBC-1622-4B4E-B5BD-ABDA3C57AD81}"/>
              </a:ext>
            </a:extLst>
          </p:cNvPr>
          <p:cNvSpPr txBox="1"/>
          <p:nvPr/>
        </p:nvSpPr>
        <p:spPr>
          <a:xfrm>
            <a:off x="309332" y="5651915"/>
            <a:ext cx="3356405"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Rotary Tablet Press </a:t>
            </a:r>
            <a:r>
              <a:rPr lang="en-US" altLang="ja-JP" sz="1050" dirty="0" smtClean="0">
                <a:solidFill>
                  <a:schemeClr val="bg1">
                    <a:lumMod val="50000"/>
                  </a:schemeClr>
                </a:solidFill>
                <a:latin typeface="Arial" panose="020B0604020202020204" pitchFamily="34" charset="0"/>
                <a:cs typeface="Arial" panose="020B0604020202020204" pitchFamily="34" charset="0"/>
              </a:rPr>
              <a:t>Machine</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pic>
        <p:nvPicPr>
          <p:cNvPr id="5" name="図 4"/>
          <p:cNvPicPr>
            <a:picLocks noChangeAspect="1"/>
          </p:cNvPicPr>
          <p:nvPr/>
        </p:nvPicPr>
        <p:blipFill rotWithShape="1">
          <a:blip r:embed="rId8">
            <a:extLst>
              <a:ext uri="{28A0092B-C50C-407E-A947-70E740481C1C}">
                <a14:useLocalDpi xmlns:a14="http://schemas.microsoft.com/office/drawing/2010/main" val="0"/>
              </a:ext>
            </a:extLst>
          </a:blip>
          <a:srcRect l="3983" t="2654" r="2748" b="4760"/>
          <a:stretch/>
        </p:blipFill>
        <p:spPr>
          <a:xfrm>
            <a:off x="3948537" y="994583"/>
            <a:ext cx="2499360" cy="1656080"/>
          </a:xfrm>
          <a:prstGeom prst="rect">
            <a:avLst/>
          </a:prstGeom>
        </p:spPr>
      </p:pic>
      <p:sp>
        <p:nvSpPr>
          <p:cNvPr id="27" name="テキスト ボックス 26">
            <a:extLst>
              <a:ext uri="{FF2B5EF4-FFF2-40B4-BE49-F238E27FC236}">
                <a16:creationId xmlns:a16="http://schemas.microsoft.com/office/drawing/2014/main" xmlns="" id="{8EAFFE6F-35E9-014E-8E40-CE5834C74C7A}"/>
              </a:ext>
            </a:extLst>
          </p:cNvPr>
          <p:cNvSpPr txBox="1"/>
          <p:nvPr/>
        </p:nvSpPr>
        <p:spPr>
          <a:xfrm>
            <a:off x="4553205" y="2658505"/>
            <a:ext cx="1257300" cy="253916"/>
          </a:xfrm>
          <a:prstGeom prst="rect">
            <a:avLst/>
          </a:prstGeom>
          <a:noFill/>
        </p:spPr>
        <p:txBody>
          <a:bodyPr wrap="square" rtlCol="0">
            <a:spAutoFit/>
          </a:bodyPr>
          <a:lstStyle/>
          <a:p>
            <a:pPr algn="ctr"/>
            <a:r>
              <a:rPr lang="en-US" altLang="ja-JP" sz="1050" dirty="0" smtClean="0">
                <a:solidFill>
                  <a:schemeClr val="bg1">
                    <a:lumMod val="50000"/>
                  </a:schemeClr>
                </a:solidFill>
                <a:latin typeface="Arial" panose="020B0604020202020204" pitchFamily="34" charset="0"/>
                <a:cs typeface="Arial" panose="020B0604020202020204" pitchFamily="34" charset="0"/>
              </a:rPr>
              <a:t>Metallurgy</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a16="http://schemas.microsoft.com/office/drawing/2014/main" xmlns="" id="{8EAFFE6F-35E9-014E-8E40-CE5834C74C7A}"/>
              </a:ext>
            </a:extLst>
          </p:cNvPr>
          <p:cNvSpPr txBox="1"/>
          <p:nvPr/>
        </p:nvSpPr>
        <p:spPr>
          <a:xfrm>
            <a:off x="7077135" y="2647975"/>
            <a:ext cx="1257300" cy="253916"/>
          </a:xfrm>
          <a:prstGeom prst="rect">
            <a:avLst/>
          </a:prstGeom>
          <a:noFill/>
        </p:spPr>
        <p:txBody>
          <a:bodyPr wrap="square" rtlCol="0">
            <a:spAutoFit/>
          </a:bodyPr>
          <a:lstStyle/>
          <a:p>
            <a:pPr algn="ctr"/>
            <a:r>
              <a:rPr lang="en-US" altLang="ja-JP" sz="1050" dirty="0" smtClean="0">
                <a:solidFill>
                  <a:schemeClr val="bg1">
                    <a:lumMod val="50000"/>
                  </a:schemeClr>
                </a:solidFill>
                <a:latin typeface="Arial" panose="020B0604020202020204" pitchFamily="34" charset="0"/>
                <a:cs typeface="Arial" panose="020B0604020202020204" pitchFamily="34" charset="0"/>
              </a:rPr>
              <a:t>Capacitor</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repeatCount="indefinite" fill="hold" display="0">
                  <p:stCondLst>
                    <p:cond delay="indefinite"/>
                  </p:stCondLst>
                </p:cTn>
                <p:tgtEl>
                  <p:spTgt spid="2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ja-JP" altLang="en-US" dirty="0" smtClean="0"/>
              <a:t>研究目的</a:t>
            </a:r>
            <a:endParaRPr kumimoji="1" lang="ja-JP" altLang="en-US" dirty="0"/>
          </a:p>
        </p:txBody>
      </p:sp>
      <p:sp>
        <p:nvSpPr>
          <p:cNvPr id="20" name="テキスト ボックス 19">
            <a:extLst>
              <a:ext uri="{FF2B5EF4-FFF2-40B4-BE49-F238E27FC236}">
                <a16:creationId xmlns:a16="http://schemas.microsoft.com/office/drawing/2014/main" xmlns="" id="{219E252F-03A8-42CE-878E-AC551457500E}"/>
              </a:ext>
            </a:extLst>
          </p:cNvPr>
          <p:cNvSpPr txBox="1"/>
          <p:nvPr/>
        </p:nvSpPr>
        <p:spPr>
          <a:xfrm>
            <a:off x="756060" y="4915947"/>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a:t>
            </a:r>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シミュレーションにより吸引</a:t>
            </a:r>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効果の</a:t>
            </a:r>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作用原理</a:t>
            </a:r>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xmlns="" id="{7698C3BB-716A-AE45-89BB-89A7A0FA5B91}"/>
              </a:ext>
            </a:extLst>
          </p:cNvPr>
          <p:cNvSpPr txBox="1"/>
          <p:nvPr/>
        </p:nvSpPr>
        <p:spPr>
          <a:xfrm>
            <a:off x="220463" y="4330151"/>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xmlns="" id="{2DFC3633-BC81-47E0-B028-6FEFC1104494}"/>
              </a:ext>
            </a:extLst>
          </p:cNvPr>
          <p:cNvSpPr txBox="1"/>
          <p:nvPr/>
        </p:nvSpPr>
        <p:spPr>
          <a:xfrm>
            <a:off x="610263" y="1876142"/>
            <a:ext cx="6841144" cy="738664"/>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下杵の降下速度に比例して発生する負圧は大きくなるが、充填速度は比例しない。</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効果の作用原理</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を詳細に把握するためには、</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粉末及び</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空気に働く力を分析する必要がある。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xmlns="" id="{974C79EA-8A63-4D4B-8A89-C03D922E2A75}"/>
              </a:ext>
            </a:extLst>
          </p:cNvPr>
          <p:cNvSpPr/>
          <p:nvPr/>
        </p:nvSpPr>
        <p:spPr>
          <a:xfrm>
            <a:off x="564545" y="1921752"/>
            <a:ext cx="36000" cy="64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xmlns="" id="{7698C3BB-716A-AE45-89BB-89A7A0FA5B91}"/>
              </a:ext>
            </a:extLst>
          </p:cNvPr>
          <p:cNvSpPr txBox="1"/>
          <p:nvPr/>
        </p:nvSpPr>
        <p:spPr>
          <a:xfrm>
            <a:off x="478590" y="1429747"/>
            <a:ext cx="7408110" cy="461665"/>
          </a:xfrm>
          <a:prstGeom prst="rect">
            <a:avLst/>
          </a:prstGeom>
          <a:noFill/>
        </p:spPr>
        <p:txBody>
          <a:bodyPr wrap="square" rtlCol="0">
            <a:spAutoFit/>
          </a:bodyPr>
          <a:lstStyle/>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発生だけでは</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吸引効果の作用を説明できない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p:cNvSpPr txBox="1"/>
          <p:nvPr/>
        </p:nvSpPr>
        <p:spPr>
          <a:xfrm>
            <a:off x="220463" y="1069998"/>
            <a:ext cx="1066063" cy="369332"/>
          </a:xfrm>
          <a:prstGeom prst="rect">
            <a:avLst/>
          </a:prstGeom>
          <a:noFill/>
        </p:spPr>
        <p:txBody>
          <a:bodyPr wrap="squar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問題点</a:t>
            </a:r>
          </a:p>
        </p:txBody>
      </p:sp>
      <p:sp>
        <p:nvSpPr>
          <p:cNvPr id="21" name="テキスト ボックス 20">
            <a:extLst>
              <a:ext uri="{FF2B5EF4-FFF2-40B4-BE49-F238E27FC236}">
                <a16:creationId xmlns:a16="http://schemas.microsoft.com/office/drawing/2014/main" xmlns="" id="{7698C3BB-716A-AE45-89BB-89A7A0FA5B91}"/>
              </a:ext>
            </a:extLst>
          </p:cNvPr>
          <p:cNvSpPr txBox="1"/>
          <p:nvPr/>
        </p:nvSpPr>
        <p:spPr>
          <a:xfrm>
            <a:off x="220463" y="2883013"/>
            <a:ext cx="1252737" cy="461665"/>
          </a:xfrm>
          <a:prstGeom prst="rect">
            <a:avLst/>
          </a:prstGeom>
          <a:noFill/>
        </p:spPr>
        <p:txBody>
          <a:bodyPr wrap="square" rtlCol="0">
            <a:spAutoFit/>
          </a:bodyPr>
          <a:lstStyle/>
          <a:p>
            <a:r>
              <a:rPr lang="ja-JP" altLang="en-US" sz="2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4" name="テキスト ボックス 33">
            <a:extLst>
              <a:ext uri="{FF2B5EF4-FFF2-40B4-BE49-F238E27FC236}">
                <a16:creationId xmlns:a16="http://schemas.microsoft.com/office/drawing/2014/main" xmlns="" id="{2DFC3633-BC81-47E0-B028-6FEFC1104494}"/>
              </a:ext>
            </a:extLst>
          </p:cNvPr>
          <p:cNvSpPr txBox="1"/>
          <p:nvPr/>
        </p:nvSpPr>
        <p:spPr>
          <a:xfrm>
            <a:off x="305870" y="3362464"/>
            <a:ext cx="3361890" cy="523220"/>
          </a:xfrm>
          <a:prstGeom prst="rect">
            <a:avLst/>
          </a:prstGeom>
          <a:noFill/>
        </p:spPr>
        <p:txBody>
          <a:bodyPr wrap="square" rtlCol="0">
            <a:spAutoFit/>
          </a:bodyPr>
          <a:lstStyle/>
          <a:p>
            <a:pPr algn="just"/>
            <a:r>
              <a:rPr lang="ja-JP" altLang="en-US"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・内部の挙動がわからない</a:t>
            </a:r>
            <a:endParaRPr lang="en-US" altLang="ja-JP"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・粒子及び空気に働く</a:t>
            </a:r>
            <a:r>
              <a:rPr lang="ja-JP" altLang="en-US"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力がわからない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36" name="テキスト ボックス 35">
            <a:extLst>
              <a:ext uri="{FF2B5EF4-FFF2-40B4-BE49-F238E27FC236}">
                <a16:creationId xmlns:a16="http://schemas.microsoft.com/office/drawing/2014/main" xmlns="" id="{7698C3BB-716A-AE45-89BB-89A7A0FA5B91}"/>
              </a:ext>
            </a:extLst>
          </p:cNvPr>
          <p:cNvSpPr txBox="1"/>
          <p:nvPr/>
        </p:nvSpPr>
        <p:spPr>
          <a:xfrm>
            <a:off x="4021275" y="2900799"/>
            <a:ext cx="3865425" cy="461665"/>
          </a:xfrm>
          <a:prstGeom prst="rect">
            <a:avLst/>
          </a:prstGeom>
          <a:noFill/>
        </p:spPr>
        <p:txBody>
          <a:bodyPr wrap="square" rtlCol="0">
            <a:spAutoFit/>
          </a:bodyPr>
          <a:lstStyle/>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7" name="テキスト ボックス 36">
            <a:extLst>
              <a:ext uri="{FF2B5EF4-FFF2-40B4-BE49-F238E27FC236}">
                <a16:creationId xmlns:a16="http://schemas.microsoft.com/office/drawing/2014/main" xmlns="" id="{2DFC3633-BC81-47E0-B028-6FEFC1104494}"/>
              </a:ext>
            </a:extLst>
          </p:cNvPr>
          <p:cNvSpPr txBox="1"/>
          <p:nvPr/>
        </p:nvSpPr>
        <p:spPr>
          <a:xfrm>
            <a:off x="4119734" y="3365193"/>
            <a:ext cx="3668505" cy="523220"/>
          </a:xfrm>
          <a:prstGeom prst="rect">
            <a:avLst/>
          </a:prstGeom>
          <a:noFill/>
        </p:spPr>
        <p:txBody>
          <a:bodyPr wrap="square" rtlCol="0">
            <a:spAutoFit/>
          </a:bodyPr>
          <a:lstStyle/>
          <a:p>
            <a:pPr algn="just"/>
            <a:r>
              <a:rPr lang="ja-JP" altLang="en-US"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・位置によらず観察できる</a:t>
            </a:r>
            <a:endParaRPr lang="en-US" altLang="ja-JP"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・力の大きさ</a:t>
            </a:r>
            <a:r>
              <a:rPr lang="ja-JP" altLang="en-US"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、発生要因がわかる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2" name="右矢印 1"/>
          <p:cNvSpPr/>
          <p:nvPr/>
        </p:nvSpPr>
        <p:spPr>
          <a:xfrm>
            <a:off x="3403001" y="3162118"/>
            <a:ext cx="667503" cy="420375"/>
          </a:xfrm>
          <a:prstGeom prst="rightArrow">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6854" y="2666284"/>
            <a:ext cx="1441634" cy="1441634"/>
          </a:xfrm>
          <a:prstGeom prst="rect">
            <a:avLst/>
          </a:prstGeom>
        </p:spPr>
      </p:pic>
    </p:spTree>
    <p:extLst>
      <p:ext uri="{BB962C8B-B14F-4D97-AF65-F5344CB8AC3E}">
        <p14:creationId xmlns:p14="http://schemas.microsoft.com/office/powerpoint/2010/main" val="38171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9" grpId="0"/>
      <p:bldP spid="36" grpId="0"/>
      <p:bldP spid="37"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3BC4F318-0487-4D8B-B3CF-769324A6C991}"/>
              </a:ext>
            </a:extLst>
          </p:cNvPr>
          <p:cNvSpPr>
            <a:spLocks noGrp="1"/>
          </p:cNvSpPr>
          <p:nvPr>
            <p:ph type="title"/>
          </p:nvPr>
        </p:nvSpPr>
        <p:spPr/>
        <p:txBody>
          <a:bodyPr>
            <a:normAutofit/>
          </a:bodyPr>
          <a:lstStyle/>
          <a:p>
            <a:r>
              <a:rPr kumimoji="1" lang="ja-JP" altLang="en-US" dirty="0" smtClean="0"/>
              <a:t>解析</a:t>
            </a:r>
            <a:r>
              <a:rPr kumimoji="1" lang="ja-JP" altLang="en-US" dirty="0" smtClean="0"/>
              <a:t>条件</a:t>
            </a:r>
            <a:endParaRPr kumimoji="1" lang="ja-JP" altLang="en-US" dirty="0"/>
          </a:p>
        </p:txBody>
      </p:sp>
      <p:sp>
        <p:nvSpPr>
          <p:cNvPr id="8" name="テキスト ボックス 7">
            <a:extLst>
              <a:ext uri="{FF2B5EF4-FFF2-40B4-BE49-F238E27FC236}">
                <a16:creationId xmlns:a16="http://schemas.microsoft.com/office/drawing/2014/main" xmlns="" id="{8040607D-C2AF-4B1D-8B0F-8EE53AB94E73}"/>
              </a:ext>
            </a:extLst>
          </p:cNvPr>
          <p:cNvSpPr txBox="1"/>
          <p:nvPr/>
        </p:nvSpPr>
        <p:spPr>
          <a:xfrm>
            <a:off x="260571" y="1233150"/>
            <a:ext cx="8582092" cy="830997"/>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r>
              <a:rPr lang="en-US" altLang="ja-JP" sz="2400" dirty="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7</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xmlns=""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xmlns="" val="20000"/>
                        </a:ext>
                      </a:extLst>
                    </a:gridCol>
                    <a:gridCol w="1171053">
                      <a:extLst>
                        <a:ext uri="{9D8B030D-6E8A-4147-A177-3AD203B41FA5}">
                          <a16:colId xmlns:a16="http://schemas.microsoft.com/office/drawing/2014/main" xmlns=""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8"/>
                      </a:ext>
                    </a:extLst>
                  </a:tr>
                </a:tbl>
              </a:graphicData>
            </a:graphic>
          </p:graphicFrame>
        </mc:Choice>
        <mc:Fallback xmlns="">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a16="http://schemas.microsoft.com/office/drawing/2014/main" xmlns=""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xmlns="" val="20000"/>
                    </a:ext>
                  </a:extLst>
                </a:gridCol>
                <a:gridCol w="713730">
                  <a:extLst>
                    <a:ext uri="{9D8B030D-6E8A-4147-A177-3AD203B41FA5}">
                      <a16:colId xmlns:a16="http://schemas.microsoft.com/office/drawing/2014/main" xmlns=""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xmlns=""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bl>
          </a:graphicData>
        </a:graphic>
      </p:graphicFrame>
      <p:sp>
        <p:nvSpPr>
          <p:cNvPr id="23" name="テキスト ボックス 22">
            <a:extLst>
              <a:ext uri="{FF2B5EF4-FFF2-40B4-BE49-F238E27FC236}">
                <a16:creationId xmlns:a16="http://schemas.microsoft.com/office/drawing/2014/main" xmlns=""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xmlns=""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3339" y="2456882"/>
            <a:ext cx="2807495" cy="3295755"/>
          </a:xfrm>
          <a:prstGeom prst="rect">
            <a:avLst/>
          </a:prstGeom>
        </p:spPr>
      </p:pic>
      <p:pic>
        <p:nvPicPr>
          <p:cNvPr id="3" name="mechanics（変換済み）">
            <a:hlinkClick r:id="" action="ppaction://media"/>
            <a:extLst>
              <a:ext uri="{FF2B5EF4-FFF2-40B4-BE49-F238E27FC236}">
                <a16:creationId xmlns:a16="http://schemas.microsoft.com/office/drawing/2014/main" xmlns="" id="{46778840-C1BC-C848-ABB2-D41BE49841D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90732" y="2428315"/>
            <a:ext cx="3453268" cy="3453268"/>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944" y="1012894"/>
            <a:ext cx="3600000" cy="1800000"/>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pPr algn="ctr"/>
            <a:r>
              <a:rPr lang="ja-JP" altLang="en-US" dirty="0" smtClean="0"/>
              <a:t>結果</a:t>
            </a:r>
            <a:r>
              <a:rPr lang="ja-JP" altLang="en-US" dirty="0"/>
              <a:t>・考察</a:t>
            </a:r>
            <a:endParaRPr kumimoji="1" lang="ja-JP" altLang="en-US" sz="2400" dirty="0"/>
          </a:p>
        </p:txBody>
      </p:sp>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1423" y="3422139"/>
            <a:ext cx="3600000" cy="1800000"/>
          </a:xfrm>
          <a:prstGeom prst="rect">
            <a:avLst/>
          </a:prstGeom>
        </p:spPr>
      </p:pic>
      <p:sp>
        <p:nvSpPr>
          <p:cNvPr id="20"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807404" y="2812894"/>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2631423" y="2812894"/>
            <a:ext cx="1784522" cy="21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761211" y="5241724"/>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2669074" y="5264497"/>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25" name="図 24">
            <a:extLst>
              <a:ext uri="{FF2B5EF4-FFF2-40B4-BE49-F238E27FC236}">
                <a16:creationId xmlns:a16="http://schemas.microsoft.com/office/drawing/2014/main" xmlns="" id="{1750C9CD-80C3-C249-A8BB-C2FC4022B9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814" y="887065"/>
            <a:ext cx="4612362" cy="4612362"/>
          </a:xfrm>
          <a:prstGeom prst="rect">
            <a:avLst/>
          </a:prstGeom>
        </p:spPr>
      </p:pic>
      <p:pic>
        <p:nvPicPr>
          <p:cNvPr id="14" name="図 13"/>
          <p:cNvPicPr>
            <a:picLocks noChangeAspect="1"/>
          </p:cNvPicPr>
          <p:nvPr/>
        </p:nvPicPr>
        <p:blipFill rotWithShape="1">
          <a:blip r:embed="rId9">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sp>
        <p:nvSpPr>
          <p:cNvPr id="28" name="円/楕円 27">
            <a:extLst>
              <a:ext uri="{FF2B5EF4-FFF2-40B4-BE49-F238E27FC236}">
                <a16:creationId xmlns:a16="http://schemas.microsoft.com/office/drawing/2014/main" xmlns="" id="{C8C14C62-6240-8F47-B3C1-19B94689744D}"/>
              </a:ext>
            </a:extLst>
          </p:cNvPr>
          <p:cNvSpPr/>
          <p:nvPr/>
        </p:nvSpPr>
        <p:spPr>
          <a:xfrm>
            <a:off x="2273968" y="4118078"/>
            <a:ext cx="3021932" cy="883227"/>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xmlns="" id="{124C85A8-FE20-7142-ABF8-8EE476275A73}"/>
              </a:ext>
            </a:extLst>
          </p:cNvPr>
          <p:cNvCxnSpPr>
            <a:cxnSpLocks/>
            <a:stCxn id="30" idx="1"/>
            <a:endCxn id="28" idx="6"/>
          </p:cNvCxnSpPr>
          <p:nvPr/>
        </p:nvCxnSpPr>
        <p:spPr>
          <a:xfrm flipH="1">
            <a:off x="5295900" y="4559691"/>
            <a:ext cx="35390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xmlns="" id="{A37AF185-656C-F447-ABE0-B28457F6F3E7}"/>
              </a:ext>
            </a:extLst>
          </p:cNvPr>
          <p:cNvSpPr txBox="1"/>
          <p:nvPr/>
        </p:nvSpPr>
        <p:spPr>
          <a:xfrm>
            <a:off x="5649801" y="4328858"/>
            <a:ext cx="2811646"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a16="http://schemas.microsoft.com/office/drawing/2014/main" xmlns="" id="{6718002E-D15B-CB49-9814-8C51E2BF89C3}"/>
              </a:ext>
            </a:extLst>
          </p:cNvPr>
          <p:cNvSpPr/>
          <p:nvPr/>
        </p:nvSpPr>
        <p:spPr>
          <a:xfrm>
            <a:off x="2322768" y="1145262"/>
            <a:ext cx="2973132" cy="67795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xmlns="" id="{2593B1A0-6823-834D-BB53-4E3E518EA3D6}"/>
              </a:ext>
            </a:extLst>
          </p:cNvPr>
          <p:cNvSpPr txBox="1"/>
          <p:nvPr/>
        </p:nvSpPr>
        <p:spPr>
          <a:xfrm>
            <a:off x="5649801" y="1081897"/>
            <a:ext cx="3259980" cy="1200329"/>
          </a:xfrm>
          <a:prstGeom prst="rect">
            <a:avLst/>
          </a:prstGeom>
          <a:noFill/>
        </p:spPr>
        <p:txBody>
          <a:bodyPr wrap="square" rtlCol="0">
            <a:spAutoFit/>
          </a:bodyPr>
          <a:lstStyle/>
          <a:p>
            <a:r>
              <a:rPr lang="ja-JP" altLang="en-US" sz="2400" dirty="0" smtClean="0"/>
              <a:t>下杵の降下速度</a:t>
            </a:r>
            <a:r>
              <a:rPr lang="ja-JP" altLang="en-US" sz="2400" dirty="0"/>
              <a:t>が大きいと</a:t>
            </a:r>
            <a:r>
              <a:rPr lang="ja-JP" altLang="en-US" sz="2400" dirty="0" smtClean="0"/>
              <a:t>粒子、空気</a:t>
            </a:r>
            <a:r>
              <a:rPr lang="ja-JP" altLang="en-US" sz="2400" dirty="0"/>
              <a:t>ともに</a:t>
            </a:r>
            <a:r>
              <a:rPr lang="ja-JP" altLang="en-US" sz="2400" dirty="0" smtClean="0"/>
              <a:t>多く</a:t>
            </a:r>
            <a:r>
              <a:rPr lang="ja-JP" altLang="en-US" sz="2400" dirty="0"/>
              <a:t>入り込む</a:t>
            </a:r>
            <a:endParaRPr lang="en-US" altLang="ja-JP" sz="2400" dirty="0"/>
          </a:p>
        </p:txBody>
      </p:sp>
      <p:cxnSp>
        <p:nvCxnSpPr>
          <p:cNvPr id="39" name="直線矢印コネクタ 38">
            <a:extLst>
              <a:ext uri="{FF2B5EF4-FFF2-40B4-BE49-F238E27FC236}">
                <a16:creationId xmlns:a16="http://schemas.microsoft.com/office/drawing/2014/main" xmlns="" id="{E1985C01-FDED-5247-BE0E-63F8FECF6E98}"/>
              </a:ext>
            </a:extLst>
          </p:cNvPr>
          <p:cNvCxnSpPr>
            <a:cxnSpLocks/>
            <a:stCxn id="38" idx="1"/>
            <a:endCxn id="37" idx="6"/>
          </p:cNvCxnSpPr>
          <p:nvPr/>
        </p:nvCxnSpPr>
        <p:spPr>
          <a:xfrm flipH="1" flipV="1">
            <a:off x="5295900" y="1484239"/>
            <a:ext cx="353901" cy="1978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a:extLst>
              <a:ext uri="{FF2B5EF4-FFF2-40B4-BE49-F238E27FC236}">
                <a16:creationId xmlns:a16="http://schemas.microsoft.com/office/drawing/2014/main" xmlns="" id="{89879F9C-7D84-AB49-AC6E-7010B58C7A0E}"/>
              </a:ext>
            </a:extLst>
          </p:cNvPr>
          <p:cNvSpPr/>
          <p:nvPr/>
        </p:nvSpPr>
        <p:spPr>
          <a:xfrm rot="16200000">
            <a:off x="514821" y="5517318"/>
            <a:ext cx="557260" cy="511966"/>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a16="http://schemas.microsoft.com/office/drawing/2014/main" xmlns="" id="{C6CCBA17-3995-2749-B896-342F1BFC271C}"/>
              </a:ext>
            </a:extLst>
          </p:cNvPr>
          <p:cNvSpPr txBox="1">
            <a:spLocks/>
          </p:cNvSpPr>
          <p:nvPr/>
        </p:nvSpPr>
        <p:spPr>
          <a:xfrm>
            <a:off x="1049434" y="5610251"/>
            <a:ext cx="7563447"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下杵の降下速度に対する充填完了時間は極小値をとる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円/楕円 30">
            <a:extLst>
              <a:ext uri="{FF2B5EF4-FFF2-40B4-BE49-F238E27FC236}">
                <a16:creationId xmlns:a16="http://schemas.microsoft.com/office/drawing/2014/main" xmlns="" id="{6718002E-D15B-CB49-9814-8C51E2BF89C3}"/>
              </a:ext>
            </a:extLst>
          </p:cNvPr>
          <p:cNvSpPr/>
          <p:nvPr/>
        </p:nvSpPr>
        <p:spPr>
          <a:xfrm>
            <a:off x="2262209" y="3128927"/>
            <a:ext cx="2985140" cy="76374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xmlns="" id="{E1985C01-FDED-5247-BE0E-63F8FECF6E98}"/>
              </a:ext>
            </a:extLst>
          </p:cNvPr>
          <p:cNvCxnSpPr>
            <a:cxnSpLocks/>
            <a:stCxn id="33" idx="1"/>
            <a:endCxn id="31" idx="6"/>
          </p:cNvCxnSpPr>
          <p:nvPr/>
        </p:nvCxnSpPr>
        <p:spPr>
          <a:xfrm flipH="1">
            <a:off x="5247349" y="3326133"/>
            <a:ext cx="316725" cy="184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xmlns="" id="{2593B1A0-6823-834D-BB53-4E3E518EA3D6}"/>
              </a:ext>
            </a:extLst>
          </p:cNvPr>
          <p:cNvSpPr txBox="1"/>
          <p:nvPr/>
        </p:nvSpPr>
        <p:spPr>
          <a:xfrm>
            <a:off x="5564074" y="3095300"/>
            <a:ext cx="3579925" cy="461665"/>
          </a:xfrm>
          <a:prstGeom prst="rect">
            <a:avLst/>
          </a:prstGeom>
          <a:noFill/>
        </p:spPr>
        <p:txBody>
          <a:bodyPr wrap="square" rtlCol="0">
            <a:spAutoFit/>
          </a:bodyPr>
          <a:lstStyle/>
          <a:p>
            <a:r>
              <a:rPr lang="ja-JP" altLang="en-US" sz="2400" dirty="0"/>
              <a:t>中心部分</a:t>
            </a:r>
            <a:r>
              <a:rPr lang="ja-JP" altLang="en-US" sz="2400" dirty="0" smtClean="0"/>
              <a:t>に粒子が集まる</a:t>
            </a:r>
            <a:endParaRPr lang="en-US" altLang="ja-JP" sz="2400" dirty="0"/>
          </a:p>
        </p:txBody>
      </p:sp>
      <p:pic>
        <p:nvPicPr>
          <p:cNvPr id="41" name="図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42" name="テキスト ボックス 41"/>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randombar(horizontal)">
                                      <p:cBhvr>
                                        <p:cTn id="29" dur="500"/>
                                        <p:tgtEl>
                                          <p:spTgt spid="31"/>
                                        </p:tgtEl>
                                      </p:cBhvr>
                                    </p:animEffect>
                                  </p:childTnLst>
                                </p:cTn>
                              </p:par>
                              <p:par>
                                <p:cTn id="30" presetID="14" presetClass="entr" presetSubtype="1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randombar(horizontal)">
                                      <p:cBhvr>
                                        <p:cTn id="32" dur="500"/>
                                        <p:tgtEl>
                                          <p:spTgt spid="32"/>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randombar(horizontal)">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randombar(horizontal)">
                                      <p:cBhvr>
                                        <p:cTn id="40" dur="500"/>
                                        <p:tgtEl>
                                          <p:spTgt spid="29"/>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randombar(horizontal)">
                                      <p:cBhvr>
                                        <p:cTn id="43" dur="500"/>
                                        <p:tgtEl>
                                          <p:spTgt spid="28"/>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randombar(horizontal)">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3" repeatCount="indefinite" fill="hold" display="0">
                  <p:stCondLst>
                    <p:cond delay="indefinite"/>
                  </p:stCondLst>
                </p:cTn>
                <p:tgtEl>
                  <p:spTgt spid="7"/>
                </p:tgtEl>
              </p:cMediaNode>
            </p:video>
            <p:video>
              <p:cMediaNode vol="80000">
                <p:cTn id="64" repeatCount="indefinite" fill="hold" display="0">
                  <p:stCondLst>
                    <p:cond delay="indefinite"/>
                  </p:stCondLst>
                </p:cTn>
                <p:tgtEl>
                  <p:spTgt spid="8"/>
                </p:tgtEl>
              </p:cMediaNode>
            </p:video>
          </p:childTnLst>
        </p:cTn>
      </p:par>
    </p:tnLst>
    <p:bldLst>
      <p:bldP spid="28" grpId="0" animBg="1"/>
      <p:bldP spid="30" grpId="0"/>
      <p:bldP spid="37" grpId="0" animBg="1"/>
      <p:bldP spid="38" grpId="0"/>
      <p:bldP spid="59" grpId="0" animBg="1"/>
      <p:bldP spid="60" grpId="0"/>
      <p:bldP spid="31" grpId="0" animBg="1"/>
      <p:bldP spid="33" grpId="0"/>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993" y="970767"/>
            <a:ext cx="4207719" cy="3155789"/>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pPr algn="ctr"/>
            <a:r>
              <a:rPr lang="ja-JP" altLang="en-US" dirty="0" smtClean="0"/>
              <a:t>結果</a:t>
            </a:r>
            <a:r>
              <a:rPr lang="ja-JP" altLang="en-US" dirty="0"/>
              <a:t>・考察</a:t>
            </a:r>
            <a:endParaRPr kumimoji="1" lang="ja-JP" altLang="en-US" sz="2400" dirty="0"/>
          </a:p>
        </p:txBody>
      </p:sp>
      <p:sp>
        <p:nvSpPr>
          <p:cNvPr id="16" name="角丸四角形 15">
            <a:extLst>
              <a:ext uri="{FF2B5EF4-FFF2-40B4-BE49-F238E27FC236}">
                <a16:creationId xmlns:a16="http://schemas.microsoft.com/office/drawing/2014/main" xmlns="" id="{F7F25173-3862-0D40-9BC3-7724C7112FA2}"/>
              </a:ext>
            </a:extLst>
          </p:cNvPr>
          <p:cNvSpPr/>
          <p:nvPr/>
        </p:nvSpPr>
        <p:spPr>
          <a:xfrm>
            <a:off x="601088" y="1300053"/>
            <a:ext cx="574274" cy="1395837"/>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角丸四角形 23">
            <a:extLst>
              <a:ext uri="{FF2B5EF4-FFF2-40B4-BE49-F238E27FC236}">
                <a16:creationId xmlns:a16="http://schemas.microsoft.com/office/drawing/2014/main" xmlns="" id="{F7F25173-3862-0D40-9BC3-7724C7112FA2}"/>
              </a:ext>
            </a:extLst>
          </p:cNvPr>
          <p:cNvSpPr/>
          <p:nvPr/>
        </p:nvSpPr>
        <p:spPr>
          <a:xfrm>
            <a:off x="2015775" y="2267539"/>
            <a:ext cx="1198430" cy="109542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xmlns="" id="{2593B1A0-6823-834D-BB53-4E3E518EA3D6}"/>
              </a:ext>
            </a:extLst>
          </p:cNvPr>
          <p:cNvSpPr txBox="1"/>
          <p:nvPr/>
        </p:nvSpPr>
        <p:spPr>
          <a:xfrm>
            <a:off x="740332" y="5731923"/>
            <a:ext cx="2964584" cy="307777"/>
          </a:xfrm>
          <a:prstGeom prst="rect">
            <a:avLst/>
          </a:prstGeom>
          <a:noFill/>
        </p:spPr>
        <p:txBody>
          <a:bodyPr wrap="square" rtlCol="0">
            <a:spAutoFit/>
          </a:bodyPr>
          <a:lstStyle/>
          <a:p>
            <a:pPr algn="ctr"/>
            <a:r>
              <a:rPr lang="ja-JP" altLang="en-US" sz="1400" dirty="0"/>
              <a:t>フラックス</a:t>
            </a:r>
            <a:r>
              <a:rPr lang="ja-JP" altLang="en-US" sz="1400" dirty="0" smtClean="0"/>
              <a:t>の測定箇所</a:t>
            </a:r>
            <a:endParaRPr lang="en-US" altLang="ja-JP" sz="1400" dirty="0"/>
          </a:p>
        </p:txBody>
      </p:sp>
      <p:sp>
        <p:nvSpPr>
          <p:cNvPr id="14" name="テキスト ボックス 13">
            <a:extLst>
              <a:ext uri="{FF2B5EF4-FFF2-40B4-BE49-F238E27FC236}">
                <a16:creationId xmlns:a16="http://schemas.microsoft.com/office/drawing/2014/main" xmlns="" id="{2593B1A0-6823-834D-BB53-4E3E518EA3D6}"/>
              </a:ext>
            </a:extLst>
          </p:cNvPr>
          <p:cNvSpPr txBox="1"/>
          <p:nvPr/>
        </p:nvSpPr>
        <p:spPr>
          <a:xfrm>
            <a:off x="4529136" y="1724916"/>
            <a:ext cx="4299904" cy="769441"/>
          </a:xfrm>
          <a:prstGeom prst="rect">
            <a:avLst/>
          </a:prstGeom>
          <a:noFill/>
        </p:spPr>
        <p:txBody>
          <a:bodyPr wrap="square" rtlCol="0">
            <a:spAutoFit/>
          </a:bodyPr>
          <a:lstStyle/>
          <a:p>
            <a:r>
              <a:rPr lang="ja-JP" altLang="en-US" sz="2200" dirty="0" smtClean="0">
                <a:latin typeface="メイリオ" panose="020B0604030504040204" pitchFamily="50" charset="-128"/>
                <a:ea typeface="メイリオ" panose="020B0604030504040204" pitchFamily="50" charset="-128"/>
              </a:rPr>
              <a:t>吸引</a:t>
            </a:r>
            <a:r>
              <a:rPr lang="ja-JP" altLang="en-US" sz="2200" dirty="0">
                <a:latin typeface="メイリオ" panose="020B0604030504040204" pitchFamily="50" charset="-128"/>
                <a:ea typeface="メイリオ" panose="020B0604030504040204" pitchFamily="50" charset="-128"/>
              </a:rPr>
              <a:t>効果の発生に</a:t>
            </a:r>
            <a:r>
              <a:rPr lang="ja-JP" altLang="en-US" sz="2200" dirty="0" smtClean="0">
                <a:latin typeface="メイリオ" panose="020B0604030504040204" pitchFamily="50" charset="-128"/>
                <a:ea typeface="メイリオ" panose="020B0604030504040204" pitchFamily="50" charset="-128"/>
              </a:rPr>
              <a:t>は</a:t>
            </a:r>
            <a:r>
              <a:rPr lang="ja-JP" altLang="en-US" sz="2200" dirty="0">
                <a:solidFill>
                  <a:srgbClr val="FF0000"/>
                </a:solidFill>
                <a:latin typeface="メイリオ" panose="020B0604030504040204" pitchFamily="50" charset="-128"/>
                <a:ea typeface="メイリオ" panose="020B0604030504040204" pitchFamily="50" charset="-128"/>
              </a:rPr>
              <a:t>一定以上の下杵の降下速度が</a:t>
            </a:r>
            <a:r>
              <a:rPr lang="ja-JP" altLang="en-US" sz="2200" dirty="0" smtClean="0">
                <a:solidFill>
                  <a:srgbClr val="FF0000"/>
                </a:solidFill>
                <a:latin typeface="メイリオ" panose="020B0604030504040204" pitchFamily="50" charset="-128"/>
                <a:ea typeface="メイリオ" panose="020B0604030504040204" pitchFamily="50" charset="-128"/>
              </a:rPr>
              <a:t>必要</a:t>
            </a:r>
            <a:r>
              <a:rPr lang="ja-JP" altLang="en-US" sz="2200" dirty="0">
                <a:latin typeface="メイリオ" panose="020B0604030504040204" pitchFamily="50" charset="-128"/>
                <a:ea typeface="メイリオ" panose="020B0604030504040204" pitchFamily="50" charset="-128"/>
              </a:rPr>
              <a:t>となる</a:t>
            </a:r>
            <a:endParaRPr lang="en-US" altLang="ja-JP" sz="220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332" y="4249631"/>
            <a:ext cx="2964584" cy="1482292"/>
          </a:xfrm>
          <a:prstGeom prst="rect">
            <a:avLst/>
          </a:prstGeom>
        </p:spPr>
      </p:pic>
      <p:sp>
        <p:nvSpPr>
          <p:cNvPr id="17" name="テキスト ボックス 16">
            <a:extLst>
              <a:ext uri="{FF2B5EF4-FFF2-40B4-BE49-F238E27FC236}">
                <a16:creationId xmlns:a16="http://schemas.microsoft.com/office/drawing/2014/main" xmlns="" id="{2593B1A0-6823-834D-BB53-4E3E518EA3D6}"/>
              </a:ext>
            </a:extLst>
          </p:cNvPr>
          <p:cNvSpPr txBox="1"/>
          <p:nvPr/>
        </p:nvSpPr>
        <p:spPr>
          <a:xfrm>
            <a:off x="4384712" y="1324806"/>
            <a:ext cx="4673562"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①</a:t>
            </a:r>
            <a:r>
              <a:rPr lang="en-US" altLang="ja-JP" dirty="0">
                <a:latin typeface="メイリオ" panose="020B0604030504040204" pitchFamily="50" charset="-128"/>
                <a:ea typeface="メイリオ" panose="020B0604030504040204" pitchFamily="50" charset="-128"/>
              </a:rPr>
              <a:t> 100 </a:t>
            </a:r>
            <a:r>
              <a:rPr lang="en-US" altLang="ja-JP" dirty="0" smtClean="0">
                <a:latin typeface="メイリオ" panose="020B0604030504040204" pitchFamily="50" charset="-128"/>
                <a:ea typeface="メイリオ" panose="020B0604030504040204" pitchFamily="50" charset="-128"/>
              </a:rPr>
              <a:t>mm/s</a:t>
            </a:r>
            <a:r>
              <a:rPr lang="ja-JP" altLang="en-US" dirty="0" smtClean="0">
                <a:latin typeface="メイリオ" panose="020B0604030504040204" pitchFamily="50" charset="-128"/>
                <a:ea typeface="メイリオ" panose="020B0604030504040204" pitchFamily="50" charset="-128"/>
              </a:rPr>
              <a:t>の変化が他のケースと</a:t>
            </a:r>
            <a:r>
              <a:rPr lang="ja-JP" altLang="en-US" dirty="0">
                <a:latin typeface="メイリオ" panose="020B0604030504040204" pitchFamily="50" charset="-128"/>
                <a:ea typeface="メイリオ" panose="020B0604030504040204" pitchFamily="50" charset="-128"/>
              </a:rPr>
              <a:t>異なる</a:t>
            </a:r>
            <a:endParaRPr lang="en-US" altLang="ja-JP"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xmlns="" id="{2593B1A0-6823-834D-BB53-4E3E518EA3D6}"/>
              </a:ext>
            </a:extLst>
          </p:cNvPr>
          <p:cNvSpPr txBox="1"/>
          <p:nvPr/>
        </p:nvSpPr>
        <p:spPr>
          <a:xfrm>
            <a:off x="4529136" y="3199341"/>
            <a:ext cx="4540182" cy="769441"/>
          </a:xfrm>
          <a:prstGeom prst="rect">
            <a:avLst/>
          </a:prstGeom>
          <a:noFill/>
        </p:spPr>
        <p:txBody>
          <a:bodyPr wrap="square" rtlCol="0">
            <a:spAutoFit/>
          </a:bodyPr>
          <a:lstStyle/>
          <a:p>
            <a:r>
              <a:rPr lang="ja-JP" altLang="en-US" sz="2200" dirty="0" smtClean="0">
                <a:solidFill>
                  <a:srgbClr val="FF0000"/>
                </a:solidFill>
                <a:latin typeface="メイリオ" panose="020B0604030504040204" pitchFamily="50" charset="-128"/>
                <a:ea typeface="メイリオ" panose="020B0604030504040204" pitchFamily="50" charset="-128"/>
              </a:rPr>
              <a:t>下杵降下の瞬間の作用</a:t>
            </a:r>
            <a:r>
              <a:rPr lang="ja-JP" altLang="en-US" sz="2200" dirty="0" smtClean="0">
                <a:latin typeface="メイリオ" panose="020B0604030504040204" pitchFamily="50" charset="-128"/>
                <a:ea typeface="メイリオ" panose="020B0604030504040204" pitchFamily="50" charset="-128"/>
              </a:rPr>
              <a:t>が吸引効果を発生させている</a:t>
            </a:r>
            <a:endParaRPr lang="en-US" altLang="ja-JP" sz="22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xmlns="" id="{2593B1A0-6823-834D-BB53-4E3E518EA3D6}"/>
              </a:ext>
            </a:extLst>
          </p:cNvPr>
          <p:cNvSpPr txBox="1"/>
          <p:nvPr/>
        </p:nvSpPr>
        <p:spPr>
          <a:xfrm>
            <a:off x="4384712" y="2785047"/>
            <a:ext cx="4673562" cy="369332"/>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② 下杵の降下初期に高いフラックス</a:t>
            </a:r>
            <a:endParaRPr lang="en-US" altLang="ja-JP"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xmlns="" id="{2593B1A0-6823-834D-BB53-4E3E518EA3D6}"/>
              </a:ext>
            </a:extLst>
          </p:cNvPr>
          <p:cNvSpPr txBox="1"/>
          <p:nvPr/>
        </p:nvSpPr>
        <p:spPr>
          <a:xfrm>
            <a:off x="4529136" y="4674455"/>
            <a:ext cx="4540182" cy="769441"/>
          </a:xfrm>
          <a:prstGeom prst="rect">
            <a:avLst/>
          </a:prstGeom>
          <a:noFill/>
        </p:spPr>
        <p:txBody>
          <a:bodyPr wrap="square" rtlCol="0">
            <a:spAutoFit/>
          </a:bodyPr>
          <a:lstStyle/>
          <a:p>
            <a:r>
              <a:rPr lang="ja-JP" altLang="en-US" sz="2200" dirty="0" smtClean="0">
                <a:latin typeface="メイリオ" panose="020B0604030504040204" pitchFamily="50" charset="-128"/>
                <a:ea typeface="メイリオ" panose="020B0604030504040204" pitchFamily="50" charset="-128"/>
              </a:rPr>
              <a:t>下杵の降下速度</a:t>
            </a:r>
            <a:r>
              <a:rPr lang="ja-JP" altLang="en-US" sz="2200" dirty="0">
                <a:latin typeface="メイリオ" panose="020B0604030504040204" pitchFamily="50" charset="-128"/>
                <a:ea typeface="メイリオ" panose="020B0604030504040204" pitchFamily="50" charset="-128"/>
              </a:rPr>
              <a:t>に</a:t>
            </a:r>
            <a:r>
              <a:rPr lang="ja-JP" altLang="en-US" sz="2200" dirty="0" smtClean="0">
                <a:latin typeface="メイリオ" panose="020B0604030504040204" pitchFamily="50" charset="-128"/>
                <a:ea typeface="メイリオ" panose="020B0604030504040204" pitchFamily="50" charset="-128"/>
              </a:rPr>
              <a:t>よって上昇</a:t>
            </a:r>
            <a:r>
              <a:rPr lang="ja-JP" altLang="en-US" sz="2200" dirty="0">
                <a:latin typeface="メイリオ" panose="020B0604030504040204" pitchFamily="50" charset="-128"/>
                <a:ea typeface="メイリオ" panose="020B0604030504040204" pitchFamily="50" charset="-128"/>
              </a:rPr>
              <a:t>し始める</a:t>
            </a:r>
            <a:r>
              <a:rPr lang="ja-JP" altLang="en-US" sz="2200" dirty="0" smtClean="0">
                <a:latin typeface="メイリオ" panose="020B0604030504040204" pitchFamily="50" charset="-128"/>
                <a:ea typeface="メイリオ" panose="020B0604030504040204" pitchFamily="50" charset="-128"/>
              </a:rPr>
              <a:t>タイミングが異なる</a:t>
            </a:r>
            <a:endParaRPr lang="en-US" altLang="ja-JP" sz="2200" dirty="0" smtClean="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xmlns="" id="{2593B1A0-6823-834D-BB53-4E3E518EA3D6}"/>
              </a:ext>
            </a:extLst>
          </p:cNvPr>
          <p:cNvSpPr txBox="1"/>
          <p:nvPr/>
        </p:nvSpPr>
        <p:spPr>
          <a:xfrm>
            <a:off x="4384712" y="4260161"/>
            <a:ext cx="4673562" cy="369332"/>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③ 充填</a:t>
            </a:r>
            <a:r>
              <a:rPr lang="ja-JP" altLang="en-US" dirty="0">
                <a:latin typeface="メイリオ" panose="020B0604030504040204" pitchFamily="50" charset="-128"/>
                <a:ea typeface="メイリオ" panose="020B0604030504040204" pitchFamily="50" charset="-128"/>
              </a:rPr>
              <a:t>の終盤にフラックスが上昇</a:t>
            </a:r>
            <a:endParaRPr lang="en-US" altLang="ja-JP"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xmlns="" id="{2593B1A0-6823-834D-BB53-4E3E518EA3D6}"/>
              </a:ext>
            </a:extLst>
          </p:cNvPr>
          <p:cNvSpPr txBox="1"/>
          <p:nvPr/>
        </p:nvSpPr>
        <p:spPr>
          <a:xfrm>
            <a:off x="3561983" y="2588853"/>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①</a:t>
            </a:r>
            <a:endParaRPr lang="en-US" altLang="ja-JP" sz="2400" dirty="0">
              <a:latin typeface="メイリオ" panose="020B0604030504040204" pitchFamily="50" charset="-128"/>
              <a:ea typeface="メイリオ" panose="020B0604030504040204" pitchFamily="50" charset="-128"/>
            </a:endParaRPr>
          </a:p>
        </p:txBody>
      </p:sp>
      <p:cxnSp>
        <p:nvCxnSpPr>
          <p:cNvPr id="6" name="直線コネクタ 5"/>
          <p:cNvCxnSpPr/>
          <p:nvPr/>
        </p:nvCxnSpPr>
        <p:spPr>
          <a:xfrm flipH="1">
            <a:off x="3498996" y="2921518"/>
            <a:ext cx="205920" cy="3696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xmlns="" id="{2593B1A0-6823-834D-BB53-4E3E518EA3D6}"/>
              </a:ext>
            </a:extLst>
          </p:cNvPr>
          <p:cNvSpPr txBox="1"/>
          <p:nvPr/>
        </p:nvSpPr>
        <p:spPr>
          <a:xfrm>
            <a:off x="1163279" y="1352928"/>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②</a:t>
            </a:r>
            <a:endParaRPr lang="en-US" altLang="ja-JP" sz="2400" dirty="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xmlns="" id="{2593B1A0-6823-834D-BB53-4E3E518EA3D6}"/>
              </a:ext>
            </a:extLst>
          </p:cNvPr>
          <p:cNvSpPr txBox="1"/>
          <p:nvPr/>
        </p:nvSpPr>
        <p:spPr>
          <a:xfrm>
            <a:off x="2640981" y="1886407"/>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③</a:t>
            </a:r>
            <a:endParaRPr lang="en-US" altLang="ja-JP" sz="2400" dirty="0">
              <a:latin typeface="メイリオ" panose="020B0604030504040204" pitchFamily="50" charset="-128"/>
              <a:ea typeface="メイリオ" panose="020B0604030504040204" pitchFamily="50" charset="-128"/>
            </a:endParaRPr>
          </a:p>
        </p:txBody>
      </p:sp>
      <p:sp>
        <p:nvSpPr>
          <p:cNvPr id="25" name="下矢印 24">
            <a:extLst>
              <a:ext uri="{FF2B5EF4-FFF2-40B4-BE49-F238E27FC236}">
                <a16:creationId xmlns:a16="http://schemas.microsoft.com/office/drawing/2014/main" xmlns="" id="{89879F9C-7D84-AB49-AC6E-7010B58C7A0E}"/>
              </a:ext>
            </a:extLst>
          </p:cNvPr>
          <p:cNvSpPr/>
          <p:nvPr/>
        </p:nvSpPr>
        <p:spPr>
          <a:xfrm rot="16200000">
            <a:off x="4091959" y="5571831"/>
            <a:ext cx="557260" cy="511966"/>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コンテンツ プレースホルダー 16">
            <a:extLst>
              <a:ext uri="{FF2B5EF4-FFF2-40B4-BE49-F238E27FC236}">
                <a16:creationId xmlns:a16="http://schemas.microsoft.com/office/drawing/2014/main" xmlns="" id="{C6CCBA17-3995-2749-B896-342F1BFC271C}"/>
              </a:ext>
            </a:extLst>
          </p:cNvPr>
          <p:cNvSpPr txBox="1">
            <a:spLocks/>
          </p:cNvSpPr>
          <p:nvPr/>
        </p:nvSpPr>
        <p:spPr>
          <a:xfrm>
            <a:off x="4637215" y="5650101"/>
            <a:ext cx="40837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メイリオ" panose="020B0604030504040204" pitchFamily="50" charset="-128"/>
                <a:ea typeface="メイリオ" panose="020B0604030504040204" pitchFamily="50" charset="-128"/>
              </a:rPr>
              <a:t>②</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③に</a:t>
            </a:r>
            <a:r>
              <a:rPr lang="ja-JP" altLang="en-US" sz="2400" dirty="0" smtClean="0">
                <a:latin typeface="メイリオ" panose="020B0604030504040204" pitchFamily="50" charset="-128"/>
                <a:ea typeface="メイリオ" panose="020B0604030504040204" pitchFamily="50" charset="-128"/>
              </a:rPr>
              <a:t>ついて詳しく確認</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14" grpId="0"/>
      <p:bldP spid="17" grpId="0"/>
      <p:bldP spid="19" grpId="0"/>
      <p:bldP spid="20" grpId="0"/>
      <p:bldP spid="21" grpId="0"/>
      <p:bldP spid="22" grpId="0"/>
      <p:bldP spid="23" grpId="0"/>
      <p:bldP spid="29" grpId="0"/>
      <p:bldP spid="30" grpId="0"/>
      <p:bldP spid="25"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pPr algn="ctr"/>
            <a:r>
              <a:rPr lang="ja-JP" altLang="en-US" dirty="0" smtClean="0"/>
              <a:t>結果</a:t>
            </a:r>
            <a:r>
              <a:rPr lang="ja-JP" altLang="en-US" dirty="0"/>
              <a:t>・考察</a:t>
            </a:r>
            <a:endParaRPr kumimoji="1" lang="ja-JP" altLang="en-US" sz="2400" dirty="0"/>
          </a:p>
        </p:txBody>
      </p:sp>
      <p:sp>
        <p:nvSpPr>
          <p:cNvPr id="29" name="下矢印 28">
            <a:extLst>
              <a:ext uri="{FF2B5EF4-FFF2-40B4-BE49-F238E27FC236}">
                <a16:creationId xmlns:a16="http://schemas.microsoft.com/office/drawing/2014/main" xmlns="" id="{210412B1-05C6-AA4D-85E9-51301571A4D8}"/>
              </a:ext>
            </a:extLst>
          </p:cNvPr>
          <p:cNvSpPr/>
          <p:nvPr/>
        </p:nvSpPr>
        <p:spPr>
          <a:xfrm rot="16200000">
            <a:off x="153136" y="560608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xmlns="" id="{7DE9ADEB-205F-954D-944B-8B94BD2FE459}"/>
              </a:ext>
            </a:extLst>
          </p:cNvPr>
          <p:cNvSpPr txBox="1">
            <a:spLocks/>
          </p:cNvSpPr>
          <p:nvPr/>
        </p:nvSpPr>
        <p:spPr>
          <a:xfrm>
            <a:off x="724380" y="5701542"/>
            <a:ext cx="7840714"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吸引</a:t>
            </a:r>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効果は流体</a:t>
            </a:r>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抗力、圧力勾配による力が合わさり発生</a:t>
            </a:r>
            <a:endParaRPr lang="en-US" altLang="ja-JP"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a16="http://schemas.microsoft.com/office/drawing/2014/main" xmlns="" id="{68E8943B-2AE0-DB4D-9906-EC027BD3B5DF}"/>
              </a:ext>
            </a:extLst>
          </p:cNvPr>
          <p:cNvSpPr/>
          <p:nvPr/>
        </p:nvSpPr>
        <p:spPr>
          <a:xfrm>
            <a:off x="7780840" y="5366084"/>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19" name="図 18"/>
          <p:cNvPicPr>
            <a:picLocks noChangeAspect="1"/>
          </p:cNvPicPr>
          <p:nvPr/>
        </p:nvPicPr>
        <p:blipFill rotWithShape="1">
          <a:blip r:embed="rId3">
            <a:extLst>
              <a:ext uri="{28A0092B-C50C-407E-A947-70E740481C1C}">
                <a14:useLocalDpi xmlns:a14="http://schemas.microsoft.com/office/drawing/2010/main" val="0"/>
              </a:ext>
            </a:extLst>
          </a:blip>
          <a:srcRect l="3958" t="396" r="33671" b="-396"/>
          <a:stretch/>
        </p:blipFill>
        <p:spPr>
          <a:xfrm>
            <a:off x="-1047" y="1186432"/>
            <a:ext cx="637743" cy="2556244"/>
          </a:xfrm>
          <a:prstGeom prst="rect">
            <a:avLst/>
          </a:prstGeom>
        </p:spPr>
      </p:pic>
      <p:sp>
        <p:nvSpPr>
          <p:cNvPr id="41" name="テキスト ボックス 40">
            <a:extLst>
              <a:ext uri="{FF2B5EF4-FFF2-40B4-BE49-F238E27FC236}">
                <a16:creationId xmlns:a16="http://schemas.microsoft.com/office/drawing/2014/main" xmlns="" id="{2593B1A0-6823-834D-BB53-4E3E518EA3D6}"/>
              </a:ext>
            </a:extLst>
          </p:cNvPr>
          <p:cNvSpPr txBox="1"/>
          <p:nvPr/>
        </p:nvSpPr>
        <p:spPr>
          <a:xfrm>
            <a:off x="4768143" y="4180489"/>
            <a:ext cx="4290131"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・下杵の降下速度に</a:t>
            </a:r>
            <a:r>
              <a:rPr lang="ja-JP" altLang="en-US" sz="2000" dirty="0" smtClean="0">
                <a:latin typeface="メイリオ" panose="020B0604030504040204" pitchFamily="50" charset="-128"/>
                <a:ea typeface="メイリオ" panose="020B0604030504040204" pitchFamily="50" charset="-128"/>
              </a:rPr>
              <a:t>比例した大きさ</a:t>
            </a:r>
            <a:endParaRPr lang="en-US" altLang="ja-JP" sz="2000" dirty="0">
              <a:latin typeface="メイリオ" panose="020B0604030504040204" pitchFamily="50" charset="-128"/>
              <a:ea typeface="メイリオ" panose="020B0604030504040204" pitchFamily="50" charset="-128"/>
            </a:endParaRPr>
          </a:p>
        </p:txBody>
      </p:sp>
      <p:sp>
        <p:nvSpPr>
          <p:cNvPr id="16" name="正方形/長方形 15"/>
          <p:cNvSpPr/>
          <p:nvPr/>
        </p:nvSpPr>
        <p:spPr>
          <a:xfrm>
            <a:off x="4768143" y="4727704"/>
            <a:ext cx="3567674" cy="400110"/>
          </a:xfrm>
          <a:prstGeom prst="rect">
            <a:avLst/>
          </a:prstGeom>
        </p:spPr>
        <p:txBody>
          <a:bodyPr wrap="square">
            <a:spAutoFit/>
          </a:bodyPr>
          <a:lstStyle/>
          <a:p>
            <a:r>
              <a:rPr lang="ja-JP" altLang="en-US" sz="2000" dirty="0" smtClean="0">
                <a:latin typeface="メイリオ" panose="020B0604030504040204" pitchFamily="50" charset="-128"/>
                <a:ea typeface="メイリオ" panose="020B0604030504040204" pitchFamily="50" charset="-128"/>
              </a:rPr>
              <a:t>・減衰が早く瞬間的に加わる</a:t>
            </a:r>
            <a:endParaRPr lang="en-US" altLang="ja-JP" sz="20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xmlns="" id="{2593B1A0-6823-834D-BB53-4E3E518EA3D6}"/>
              </a:ext>
            </a:extLst>
          </p:cNvPr>
          <p:cNvSpPr txBox="1"/>
          <p:nvPr/>
        </p:nvSpPr>
        <p:spPr>
          <a:xfrm>
            <a:off x="4773863" y="3650391"/>
            <a:ext cx="4284411"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・流体抗力、圧力勾配による力が主</a:t>
            </a:r>
            <a:endParaRPr lang="en-US" altLang="ja-JP" sz="20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593" y="1497519"/>
            <a:ext cx="4137166" cy="4061081"/>
          </a:xfrm>
          <a:prstGeom prst="rect">
            <a:avLst/>
          </a:prstGeom>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492" y="1455235"/>
            <a:ext cx="4141448" cy="4103366"/>
          </a:xfrm>
          <a:prstGeom prst="rect">
            <a:avLst/>
          </a:prstGeom>
        </p:spPr>
      </p:pic>
      <p:pic>
        <p:nvPicPr>
          <p:cNvPr id="12" name="図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1067" y="884739"/>
            <a:ext cx="2774750" cy="2081063"/>
          </a:xfrm>
          <a:prstGeom prst="rect">
            <a:avLst/>
          </a:prstGeom>
        </p:spPr>
      </p:pic>
      <p:sp>
        <p:nvSpPr>
          <p:cNvPr id="13" name="角丸四角形 12">
            <a:extLst>
              <a:ext uri="{FF2B5EF4-FFF2-40B4-BE49-F238E27FC236}">
                <a16:creationId xmlns:a16="http://schemas.microsoft.com/office/drawing/2014/main" xmlns="" id="{F7F25173-3862-0D40-9BC3-7724C7112FA2}"/>
              </a:ext>
            </a:extLst>
          </p:cNvPr>
          <p:cNvSpPr/>
          <p:nvPr/>
        </p:nvSpPr>
        <p:spPr>
          <a:xfrm>
            <a:off x="5791079" y="1018589"/>
            <a:ext cx="464248" cy="975269"/>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p:cNvSpPr txBox="1"/>
          <p:nvPr/>
        </p:nvSpPr>
        <p:spPr>
          <a:xfrm>
            <a:off x="5199209" y="2926513"/>
            <a:ext cx="3695409" cy="369332"/>
          </a:xfrm>
          <a:prstGeom prst="rect">
            <a:avLst/>
          </a:prstGeom>
          <a:noFill/>
        </p:spPr>
        <p:txBody>
          <a:bodyPr wrap="square" rtlCol="0">
            <a:spAutoFit/>
          </a:bodyPr>
          <a:lstStyle/>
          <a:p>
            <a:r>
              <a:rPr kumimoji="1" lang="ja-JP" altLang="en-US" dirty="0" smtClean="0">
                <a:latin typeface="メイリオ" panose="020B0604030504040204" pitchFamily="50" charset="-128"/>
                <a:ea typeface="メイリオ" panose="020B0604030504040204" pitchFamily="50" charset="-128"/>
              </a:rPr>
              <a:t>② 下杵降下初期の高いフラックス</a:t>
            </a:r>
            <a:endParaRPr kumimoji="1" lang="ja-JP" altLang="en-US" dirty="0">
              <a:latin typeface="メイリオ" panose="020B0604030504040204" pitchFamily="50" charset="-128"/>
              <a:ea typeface="メイリオ" panose="020B0604030504040204" pitchFamily="50" charset="-128"/>
            </a:endParaRPr>
          </a:p>
        </p:txBody>
      </p:sp>
      <p:sp>
        <p:nvSpPr>
          <p:cNvPr id="15" name="テキスト ボックス 14"/>
          <p:cNvSpPr txBox="1"/>
          <p:nvPr/>
        </p:nvSpPr>
        <p:spPr>
          <a:xfrm>
            <a:off x="1278082" y="1023201"/>
            <a:ext cx="3705689" cy="369332"/>
          </a:xfrm>
          <a:prstGeom prst="rect">
            <a:avLst/>
          </a:prstGeom>
          <a:noFill/>
        </p:spPr>
        <p:txBody>
          <a:bodyPr wrap="square" rtlCol="0">
            <a:spAutoFit/>
          </a:bodyPr>
          <a:lstStyle/>
          <a:p>
            <a:pPr algn="ctr"/>
            <a:r>
              <a:rPr kumimoji="1" lang="ja-JP" altLang="en-US" dirty="0" smtClean="0">
                <a:latin typeface="メイリオ" panose="020B0604030504040204" pitchFamily="50" charset="-128"/>
                <a:ea typeface="メイリオ" panose="020B0604030504040204" pitchFamily="50" charset="-128"/>
              </a:rPr>
              <a:t>下杵降下初期に粒子に加わる力</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3653" y="872420"/>
            <a:ext cx="2774750" cy="2081063"/>
          </a:xfrm>
          <a:prstGeom prst="rect">
            <a:avLst/>
          </a:prstGeom>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l="33612" b="33770"/>
          <a:stretch/>
        </p:blipFill>
        <p:spPr>
          <a:xfrm>
            <a:off x="1313719" y="1392533"/>
            <a:ext cx="3520376" cy="3512005"/>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pPr algn="ctr"/>
            <a:r>
              <a:rPr lang="ja-JP" altLang="en-US" dirty="0" smtClean="0"/>
              <a:t>結果</a:t>
            </a:r>
            <a:r>
              <a:rPr lang="ja-JP" altLang="en-US" dirty="0"/>
              <a:t>・考察</a:t>
            </a:r>
            <a:endParaRPr kumimoji="1" lang="ja-JP" altLang="en-US" sz="2400" dirty="0"/>
          </a:p>
        </p:txBody>
      </p:sp>
      <p:sp>
        <p:nvSpPr>
          <p:cNvPr id="27" name="テキスト ボックス 26"/>
          <p:cNvSpPr txBox="1"/>
          <p:nvPr/>
        </p:nvSpPr>
        <p:spPr>
          <a:xfrm>
            <a:off x="5389692" y="3461630"/>
            <a:ext cx="3622673"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流入路</a:t>
            </a:r>
            <a:r>
              <a:rPr kumimoji="1" lang="ja-JP" altLang="en-US" sz="2400" dirty="0" smtClean="0">
                <a:latin typeface="メイリオ" panose="020B0604030504040204" pitchFamily="50" charset="-128"/>
                <a:ea typeface="メイリオ" panose="020B0604030504040204" pitchFamily="50" charset="-128"/>
              </a:rPr>
              <a:t>が気泡に</a:t>
            </a:r>
            <a:r>
              <a:rPr kumimoji="1" lang="ja-JP" altLang="en-US" sz="2400" dirty="0">
                <a:latin typeface="メイリオ" panose="020B0604030504040204" pitchFamily="50" charset="-128"/>
                <a:ea typeface="メイリオ" panose="020B0604030504040204" pitchFamily="50" charset="-128"/>
              </a:rPr>
              <a:t>より</a:t>
            </a:r>
            <a:r>
              <a:rPr kumimoji="1" lang="ja-JP" altLang="en-US" sz="2400" dirty="0" smtClean="0">
                <a:latin typeface="メイリオ" panose="020B0604030504040204" pitchFamily="50" charset="-128"/>
                <a:ea typeface="メイリオ" panose="020B0604030504040204" pitchFamily="50" charset="-128"/>
              </a:rPr>
              <a:t>遮断</a:t>
            </a:r>
            <a:endParaRPr kumimoji="1" lang="en-US" altLang="ja-JP" sz="2400" dirty="0" smtClean="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され</a:t>
            </a:r>
            <a:r>
              <a:rPr lang="ja-JP" altLang="en-US" sz="2400" dirty="0" smtClean="0">
                <a:latin typeface="メイリオ" panose="020B0604030504040204" pitchFamily="50" charset="-128"/>
                <a:ea typeface="メイリオ" panose="020B0604030504040204" pitchFamily="50" charset="-128"/>
              </a:rPr>
              <a:t>充填完了が遅れた</a:t>
            </a:r>
            <a:endParaRPr kumimoji="1" lang="ja-JP" altLang="en-US" sz="2400" dirty="0">
              <a:latin typeface="メイリオ" panose="020B0604030504040204" pitchFamily="50" charset="-128"/>
              <a:ea typeface="メイリオ" panose="020B0604030504040204" pitchFamily="50" charset="-128"/>
            </a:endParaRPr>
          </a:p>
        </p:txBody>
      </p:sp>
      <p:sp>
        <p:nvSpPr>
          <p:cNvPr id="23" name="下矢印 22">
            <a:extLst>
              <a:ext uri="{FF2B5EF4-FFF2-40B4-BE49-F238E27FC236}">
                <a16:creationId xmlns:a16="http://schemas.microsoft.com/office/drawing/2014/main" xmlns="" id="{F75BD82B-1F2C-8D48-ABC6-4DCF09391D73}"/>
              </a:ext>
            </a:extLst>
          </p:cNvPr>
          <p:cNvSpPr/>
          <p:nvPr/>
        </p:nvSpPr>
        <p:spPr>
          <a:xfrm rot="16200000">
            <a:off x="461252" y="5582411"/>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1012550" y="5710774"/>
            <a:ext cx="8179393"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吸引された</a:t>
            </a:r>
            <a:r>
              <a:rPr lang="ja-JP" altLang="en-US" sz="2400" dirty="0" smtClean="0">
                <a:solidFill>
                  <a:srgbClr val="FF0000"/>
                </a:solidFill>
                <a:latin typeface="Meiryo" panose="020B0604030504040204" pitchFamily="34" charset="-128"/>
                <a:ea typeface="Meiryo" panose="020B0604030504040204" pitchFamily="34" charset="-128"/>
              </a:rPr>
              <a:t>空気</a:t>
            </a:r>
            <a:r>
              <a:rPr lang="ja-JP" altLang="en-US" sz="2400" dirty="0">
                <a:solidFill>
                  <a:srgbClr val="FF0000"/>
                </a:solidFill>
                <a:latin typeface="Meiryo" panose="020B0604030504040204" pitchFamily="34" charset="-128"/>
                <a:ea typeface="Meiryo" panose="020B0604030504040204" pitchFamily="34" charset="-128"/>
              </a:rPr>
              <a:t>が</a:t>
            </a:r>
            <a:r>
              <a:rPr lang="ja-JP" altLang="en-US" sz="2400" dirty="0" smtClean="0">
                <a:solidFill>
                  <a:srgbClr val="FF0000"/>
                </a:solidFill>
                <a:latin typeface="Meiryo" panose="020B0604030504040204" pitchFamily="34" charset="-128"/>
                <a:ea typeface="Meiryo" panose="020B0604030504040204" pitchFamily="34" charset="-128"/>
              </a:rPr>
              <a:t>気泡となり充填に影響を与える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xmlns="" id="{6671A14C-2EB4-ED4F-B073-02F55E9E104C}"/>
              </a:ext>
            </a:extLst>
          </p:cNvPr>
          <p:cNvSpPr/>
          <p:nvPr/>
        </p:nvSpPr>
        <p:spPr>
          <a:xfrm>
            <a:off x="7523322" y="5380976"/>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72" y="1043878"/>
            <a:ext cx="461784" cy="2308923"/>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2939" y="3292471"/>
            <a:ext cx="557619" cy="1886613"/>
          </a:xfrm>
          <a:prstGeom prst="rect">
            <a:avLst/>
          </a:prstGeom>
        </p:spPr>
      </p:pic>
      <p:cxnSp>
        <p:nvCxnSpPr>
          <p:cNvPr id="13" name="直線コネクタ 12"/>
          <p:cNvCxnSpPr/>
          <p:nvPr/>
        </p:nvCxnSpPr>
        <p:spPr>
          <a:xfrm>
            <a:off x="4661965" y="2953483"/>
            <a:ext cx="688753" cy="600411"/>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3756169" y="1334007"/>
            <a:ext cx="822598" cy="3239581"/>
          </a:xfrm>
          <a:prstGeom prst="ellipse">
            <a:avLst/>
          </a:prstGeom>
          <a:noFill/>
          <a:ln w="28575">
            <a:solidFill>
              <a:srgbClr val="3F97A4"/>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円/楕円 16"/>
          <p:cNvSpPr/>
          <p:nvPr/>
        </p:nvSpPr>
        <p:spPr>
          <a:xfrm>
            <a:off x="2622185" y="3737825"/>
            <a:ext cx="737970" cy="835763"/>
          </a:xfrm>
          <a:prstGeom prst="ellipse">
            <a:avLst/>
          </a:prstGeom>
          <a:noFill/>
          <a:ln w="28575">
            <a:solidFill>
              <a:srgbClr val="3F97A4"/>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5389692" y="4466073"/>
            <a:ext cx="3495892" cy="830997"/>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気泡が</a:t>
            </a:r>
            <a:r>
              <a:rPr kumimoji="1" lang="ja-JP" altLang="en-US" sz="2400" dirty="0" smtClean="0">
                <a:latin typeface="メイリオ" panose="020B0604030504040204" pitchFamily="50" charset="-128"/>
                <a:ea typeface="メイリオ" panose="020B0604030504040204" pitchFamily="50" charset="-128"/>
              </a:rPr>
              <a:t>抜け終わり、</a:t>
            </a:r>
            <a:endParaRPr kumimoji="1" lang="en-US" altLang="ja-JP" sz="2400" dirty="0" smtClean="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フラックスが上昇</a:t>
            </a:r>
            <a:endParaRPr kumimoji="1" lang="ja-JP" altLang="en-US" sz="2400" dirty="0">
              <a:latin typeface="メイリオ" panose="020B0604030504040204" pitchFamily="50" charset="-128"/>
              <a:ea typeface="メイリオ" panose="020B0604030504040204" pitchFamily="50" charset="-128"/>
            </a:endParaRPr>
          </a:p>
        </p:txBody>
      </p:sp>
      <p:cxnSp>
        <p:nvCxnSpPr>
          <p:cNvPr id="19" name="直線コネクタ 18"/>
          <p:cNvCxnSpPr>
            <a:stCxn id="17" idx="5"/>
            <a:endCxn id="18" idx="1"/>
          </p:cNvCxnSpPr>
          <p:nvPr/>
        </p:nvCxnSpPr>
        <p:spPr>
          <a:xfrm>
            <a:off x="3252082" y="4451193"/>
            <a:ext cx="2137610" cy="430379"/>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pic>
        <p:nvPicPr>
          <p:cNvPr id="26" name="図 25"/>
          <p:cNvPicPr>
            <a:picLocks noChangeAspect="1"/>
          </p:cNvPicPr>
          <p:nvPr/>
        </p:nvPicPr>
        <p:blipFill rotWithShape="1">
          <a:blip r:embed="rId4">
            <a:extLst>
              <a:ext uri="{28A0092B-C50C-407E-A947-70E740481C1C}">
                <a14:useLocalDpi xmlns:a14="http://schemas.microsoft.com/office/drawing/2010/main" val="0"/>
              </a:ext>
            </a:extLst>
          </a:blip>
          <a:srcRect r="88029" b="32805"/>
          <a:stretch/>
        </p:blipFill>
        <p:spPr>
          <a:xfrm>
            <a:off x="515084" y="1432035"/>
            <a:ext cx="708192" cy="3720872"/>
          </a:xfrm>
          <a:prstGeom prst="rect">
            <a:avLst/>
          </a:prstGeom>
        </p:spPr>
      </p:pic>
      <p:pic>
        <p:nvPicPr>
          <p:cNvPr id="28" name="図 27"/>
          <p:cNvPicPr>
            <a:picLocks noChangeAspect="1"/>
          </p:cNvPicPr>
          <p:nvPr/>
        </p:nvPicPr>
        <p:blipFill rotWithShape="1">
          <a:blip r:embed="rId4">
            <a:extLst>
              <a:ext uri="{28A0092B-C50C-407E-A947-70E740481C1C}">
                <a14:useLocalDpi xmlns:a14="http://schemas.microsoft.com/office/drawing/2010/main" val="0"/>
              </a:ext>
            </a:extLst>
          </a:blip>
          <a:srcRect l="33612" t="89214" b="3412"/>
          <a:stretch/>
        </p:blipFill>
        <p:spPr>
          <a:xfrm>
            <a:off x="1300061" y="4893409"/>
            <a:ext cx="3534034" cy="392532"/>
          </a:xfrm>
          <a:prstGeom prst="rect">
            <a:avLst/>
          </a:prstGeom>
        </p:spPr>
      </p:pic>
      <p:sp>
        <p:nvSpPr>
          <p:cNvPr id="22" name="角丸四角形 21">
            <a:extLst>
              <a:ext uri="{FF2B5EF4-FFF2-40B4-BE49-F238E27FC236}">
                <a16:creationId xmlns:a16="http://schemas.microsoft.com/office/drawing/2014/main" xmlns="" id="{F7F25173-3862-0D40-9BC3-7724C7112FA2}"/>
              </a:ext>
            </a:extLst>
          </p:cNvPr>
          <p:cNvSpPr/>
          <p:nvPr/>
        </p:nvSpPr>
        <p:spPr>
          <a:xfrm>
            <a:off x="7032265" y="1812896"/>
            <a:ext cx="787188" cy="62325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p:cNvSpPr txBox="1"/>
          <p:nvPr/>
        </p:nvSpPr>
        <p:spPr>
          <a:xfrm>
            <a:off x="5521327" y="2863053"/>
            <a:ext cx="3622673" cy="369332"/>
          </a:xfrm>
          <a:prstGeom prst="rect">
            <a:avLst/>
          </a:prstGeom>
          <a:noFill/>
        </p:spPr>
        <p:txBody>
          <a:bodyPr wrap="square" rtlCol="0">
            <a:spAutoFit/>
          </a:bodyPr>
          <a:lstStyle/>
          <a:p>
            <a:r>
              <a:rPr kumimoji="1" lang="ja-JP" altLang="en-US" dirty="0" smtClean="0">
                <a:latin typeface="メイリオ" panose="020B0604030504040204" pitchFamily="50" charset="-128"/>
                <a:ea typeface="メイリオ" panose="020B0604030504040204" pitchFamily="50" charset="-128"/>
              </a:rPr>
              <a:t>③ 充填終盤のフラックスの上昇</a:t>
            </a:r>
            <a:endParaRPr kumimoji="1" lang="ja-JP" altLang="en-US" dirty="0">
              <a:latin typeface="メイリオ" panose="020B0604030504040204" pitchFamily="50" charset="-128"/>
              <a:ea typeface="メイリオ" panose="020B0604030504040204" pitchFamily="50" charset="-128"/>
            </a:endParaRPr>
          </a:p>
        </p:txBody>
      </p:sp>
      <p:sp>
        <p:nvSpPr>
          <p:cNvPr id="21" name="テキスト ボックス 20"/>
          <p:cNvSpPr txBox="1"/>
          <p:nvPr/>
        </p:nvSpPr>
        <p:spPr>
          <a:xfrm>
            <a:off x="1223276" y="1043878"/>
            <a:ext cx="3705689" cy="369332"/>
          </a:xfrm>
          <a:prstGeom prst="rect">
            <a:avLst/>
          </a:prstGeom>
          <a:noFill/>
        </p:spPr>
        <p:txBody>
          <a:bodyPr wrap="square" rtlCol="0">
            <a:spAutoFit/>
          </a:bodyPr>
          <a:lstStyle/>
          <a:p>
            <a:pPr algn="ctr"/>
            <a:r>
              <a:rPr kumimoji="1" lang="ja-JP" altLang="en-US" dirty="0" smtClean="0">
                <a:latin typeface="メイリオ" panose="020B0604030504040204" pitchFamily="50" charset="-128"/>
                <a:ea typeface="メイリオ" panose="020B0604030504040204" pitchFamily="50" charset="-128"/>
              </a:rPr>
              <a:t>金型内の気泡の様子</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388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par>
                                <p:cTn id="19" presetID="14"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randombar(horizontal)">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3" grpId="1" animBg="1"/>
      <p:bldP spid="25" grpId="1"/>
      <p:bldP spid="16" grpId="1" animBg="1"/>
      <p:bldP spid="4" grpId="0" animBg="1"/>
      <p:bldP spid="17" grpId="0" animBg="1"/>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ja-JP" altLang="en-US" dirty="0" smtClean="0"/>
              <a:t>結論</a:t>
            </a:r>
            <a:endParaRPr kumimoji="1" lang="ja-JP" altLang="en-US" dirty="0"/>
          </a:p>
        </p:txBody>
      </p:sp>
      <p:sp>
        <p:nvSpPr>
          <p:cNvPr id="22" name="テキスト ボックス 21">
            <a:extLst>
              <a:ext uri="{FF2B5EF4-FFF2-40B4-BE49-F238E27FC236}">
                <a16:creationId xmlns:a16="http://schemas.microsoft.com/office/drawing/2014/main" xmlns="" id="{EBB9BA03-F82F-4F7D-8A4B-D9019D951B88}"/>
              </a:ext>
            </a:extLst>
          </p:cNvPr>
          <p:cNvSpPr txBox="1"/>
          <p:nvPr/>
        </p:nvSpPr>
        <p:spPr>
          <a:xfrm>
            <a:off x="502431" y="3455708"/>
            <a:ext cx="7789643"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下杵降下開始の瞬間に流体抗力および圧力勾配による力が粒子に作用し、粒子が引き込まれる。この</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力は下杵</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の降下速度に比例して強くなる。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xmlns="" id="{D8C0B001-A0D6-A14F-A918-6EE4BF3F64D0}"/>
              </a:ext>
            </a:extLst>
          </p:cNvPr>
          <p:cNvSpPr txBox="1"/>
          <p:nvPr/>
        </p:nvSpPr>
        <p:spPr>
          <a:xfrm>
            <a:off x="201709" y="2997535"/>
            <a:ext cx="8600647" cy="461665"/>
          </a:xfrm>
          <a:prstGeom prst="rect">
            <a:avLst/>
          </a:prstGeom>
          <a:noFill/>
        </p:spPr>
        <p:txBody>
          <a:bodyPr wrap="square" rtlCol="0">
            <a:spAutoFit/>
          </a:bodyPr>
          <a:lstStyle/>
          <a:p>
            <a:r>
              <a:rPr lang="en-US" altLang="ja-JP"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 </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吸引</a:t>
            </a:r>
            <a:r>
              <a:rPr lang="ja-JP" altLang="en-US" sz="2400" dirty="0">
                <a:latin typeface="Arial" panose="020B0604020202020204" pitchFamily="34" charset="0"/>
                <a:ea typeface="メイリオ" panose="020B0604030504040204" pitchFamily="50" charset="-128"/>
                <a:cs typeface="Arial" panose="020B0604020202020204" pitchFamily="34" charset="0"/>
              </a:rPr>
              <a:t>効果は流体抗力、圧力勾配による力が合わさり発生</a:t>
            </a:r>
            <a:endParaRPr lang="en-US" altLang="ja-JP" sz="2400" dirty="0">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xmlns="" id="{51E3F494-DFEB-4B7B-BF5D-6DC364459FDF}"/>
              </a:ext>
            </a:extLst>
          </p:cNvPr>
          <p:cNvSpPr/>
          <p:nvPr/>
        </p:nvSpPr>
        <p:spPr>
          <a:xfrm>
            <a:off x="466430" y="3488945"/>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xmlns="" id="{EBB9BA03-F82F-4F7D-8A4B-D9019D951B88}"/>
              </a:ext>
            </a:extLst>
          </p:cNvPr>
          <p:cNvSpPr txBox="1"/>
          <p:nvPr/>
        </p:nvSpPr>
        <p:spPr>
          <a:xfrm>
            <a:off x="507400" y="4660948"/>
            <a:ext cx="778248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より多量の空気が</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流入する。空気は気泡を形成し、粒子</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の流入路を制限する。</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降下速度</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が大きすぎると流入路が遮断され充填完了の遅れにつながる。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xmlns="" id="{D8C0B001-A0D6-A14F-A918-6EE4BF3F64D0}"/>
              </a:ext>
            </a:extLst>
          </p:cNvPr>
          <p:cNvSpPr txBox="1"/>
          <p:nvPr/>
        </p:nvSpPr>
        <p:spPr>
          <a:xfrm>
            <a:off x="201709" y="4206268"/>
            <a:ext cx="8088181"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吸引された空気が気泡となり充填に影響を与える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xmlns="" id="{51E3F494-DFEB-4B7B-BF5D-6DC364459FDF}"/>
              </a:ext>
            </a:extLst>
          </p:cNvPr>
          <p:cNvSpPr/>
          <p:nvPr/>
        </p:nvSpPr>
        <p:spPr>
          <a:xfrm>
            <a:off x="466430" y="4697678"/>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xmlns="" id="{474E2D41-A451-BA4E-8A1D-950FABE40F5D}"/>
              </a:ext>
            </a:extLst>
          </p:cNvPr>
          <p:cNvSpPr txBox="1"/>
          <p:nvPr/>
        </p:nvSpPr>
        <p:spPr>
          <a:xfrm>
            <a:off x="201709" y="1184512"/>
            <a:ext cx="8600647" cy="400110"/>
          </a:xfrm>
          <a:prstGeom prst="rect">
            <a:avLst/>
          </a:prstGeom>
          <a:noFill/>
        </p:spPr>
        <p:txBody>
          <a:bodyPr wrap="square" rtlCol="0">
            <a:spAutoFit/>
          </a:bodyPr>
          <a:lstStyle/>
          <a:p>
            <a:r>
              <a:rPr lang="ja-JP" altLang="en-US" sz="2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数値シミュレーションにより吸引</a:t>
            </a:r>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効果の</a:t>
            </a:r>
            <a:r>
              <a:rPr lang="ja-JP" altLang="en-US" sz="2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作用原理を明らかにした。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xmlns="" id="{EBB9BA03-F82F-4F7D-8A4B-D9019D951B88}"/>
              </a:ext>
            </a:extLst>
          </p:cNvPr>
          <p:cNvSpPr txBox="1"/>
          <p:nvPr/>
        </p:nvSpPr>
        <p:spPr>
          <a:xfrm>
            <a:off x="502431" y="2297527"/>
            <a:ext cx="7787460"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一定</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以上の下杵の降下速度がない</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場合</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下杵と粒子の隙間が開かない。そのため粒子</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にほとんど力は作用せず、吸引効果が発生しない。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1" name="テキスト ボックス 20">
            <a:extLst>
              <a:ext uri="{FF2B5EF4-FFF2-40B4-BE49-F238E27FC236}">
                <a16:creationId xmlns:a16="http://schemas.microsoft.com/office/drawing/2014/main" xmlns="" id="{D8C0B001-A0D6-A14F-A918-6EE4BF3F64D0}"/>
              </a:ext>
            </a:extLst>
          </p:cNvPr>
          <p:cNvSpPr txBox="1"/>
          <p:nvPr/>
        </p:nvSpPr>
        <p:spPr>
          <a:xfrm>
            <a:off x="201709" y="1839354"/>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吸引効果の発生には一定以上の下杵降下速度が必要である</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正方形/長方形 27">
            <a:extLst>
              <a:ext uri="{FF2B5EF4-FFF2-40B4-BE49-F238E27FC236}">
                <a16:creationId xmlns:a16="http://schemas.microsoft.com/office/drawing/2014/main" xmlns="" id="{51E3F494-DFEB-4B7B-BF5D-6DC364459FDF}"/>
              </a:ext>
            </a:extLst>
          </p:cNvPr>
          <p:cNvSpPr/>
          <p:nvPr/>
        </p:nvSpPr>
        <p:spPr>
          <a:xfrm>
            <a:off x="466430" y="2330764"/>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5" name="下矢印 14">
            <a:extLst>
              <a:ext uri="{FF2B5EF4-FFF2-40B4-BE49-F238E27FC236}">
                <a16:creationId xmlns:a16="http://schemas.microsoft.com/office/drawing/2014/main" xmlns="" id="{F75BD82B-1F2C-8D48-ABC6-4DCF09391D73}"/>
              </a:ext>
            </a:extLst>
          </p:cNvPr>
          <p:cNvSpPr/>
          <p:nvPr/>
        </p:nvSpPr>
        <p:spPr>
          <a:xfrm rot="16200000">
            <a:off x="413309" y="5405382"/>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964607" y="5503265"/>
            <a:ext cx="7837749"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Meiryo" panose="020B0604030504040204" pitchFamily="34" charset="-128"/>
                <a:ea typeface="Meiryo" panose="020B0604030504040204" pitchFamily="34" charset="-128"/>
              </a:rPr>
              <a:t>製品の生産性向上に応用できる結果を得ることができた</a:t>
            </a:r>
            <a:endParaRPr lang="en-US" altLang="ja-JP" sz="2400" dirty="0">
              <a:solidFill>
                <a:srgbClr val="FF000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36636</TotalTime>
  <Words>1585</Words>
  <Application>Microsoft Office PowerPoint</Application>
  <PresentationFormat>画面に合わせる (4:3)</PresentationFormat>
  <Paragraphs>210</Paragraphs>
  <Slides>14</Slides>
  <Notes>11</Notes>
  <HiddenSlides>5</HiddenSlides>
  <MMClips>5</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14</vt:i4>
      </vt:variant>
    </vt:vector>
  </HeadingPairs>
  <TitlesOfParts>
    <vt:vector size="29" baseType="lpstr">
      <vt:lpstr>ＭＳ Ｐゴシック</vt:lpstr>
      <vt:lpstr>ヒラギノ丸ゴ Pro W4</vt:lpstr>
      <vt:lpstr>Meiryo</vt:lpstr>
      <vt:lpstr>Meiryo</vt:lpstr>
      <vt:lpstr>源ノ角ゴシック JP Normal</vt:lpstr>
      <vt:lpstr>游ゴシック</vt:lpstr>
      <vt:lpstr>游ゴシック Light</vt:lpstr>
      <vt:lpstr>Arial</vt:lpstr>
      <vt:lpstr>Calibri</vt:lpstr>
      <vt:lpstr>Cambria Math</vt:lpstr>
      <vt:lpstr>Segoe UI</vt:lpstr>
      <vt:lpstr>Times New Roman</vt:lpstr>
      <vt:lpstr>1_デザインの設定</vt:lpstr>
      <vt:lpstr>デザインの設定</vt:lpstr>
      <vt:lpstr>3_デザインの設定</vt:lpstr>
      <vt:lpstr>PowerPoint プレゼンテーション</vt:lpstr>
      <vt:lpstr>研究背景</vt:lpstr>
      <vt:lpstr>研究目的</vt:lpstr>
      <vt:lpstr>解析条件</vt:lpstr>
      <vt:lpstr>結果・考察</vt:lpstr>
      <vt:lpstr>結果・考察</vt:lpstr>
      <vt:lpstr>結果・考察</vt:lpstr>
      <vt:lpstr>結果・考察</vt:lpstr>
      <vt:lpstr>結論</vt:lpstr>
      <vt:lpstr> 研究背景</vt:lpstr>
      <vt:lpstr> 本研究の目的</vt:lpstr>
      <vt:lpstr> 結果・考察</vt:lpstr>
      <vt:lpstr> 解析手法</vt:lpstr>
      <vt:lpstr> 解析手法</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4243</cp:revision>
  <dcterms:created xsi:type="dcterms:W3CDTF">2018-11-05T05:45:49Z</dcterms:created>
  <dcterms:modified xsi:type="dcterms:W3CDTF">2019-08-01T06:23:56Z</dcterms:modified>
</cp:coreProperties>
</file>